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6858000" cx="9144000"/>
  <p:notesSz cx="7315200" cy="9601200"/>
  <p:embeddedFontLst>
    <p:embeddedFont>
      <p:font typeface="Robo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>
        <p15:guide id="1" orient="horz" pos="3024">
          <p15:clr>
            <a:srgbClr val="A4A3A4"/>
          </p15:clr>
        </p15:guide>
        <p15:guide id="2" pos="2305">
          <p15:clr>
            <a:srgbClr val="A4A3A4"/>
          </p15:clr>
        </p15:guide>
      </p15:notesGuideLst>
    </p:ext>
    <p:ext uri="GoogleSlidesCustomDataVersion2">
      <go:slidesCustomData xmlns:go="http://customooxmlschemas.google.com/" r:id="rId32" roundtripDataSignature="AMtx7miP9VEyhr36H+mO0b0accQSmX8W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5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1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587" y="1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257300" y="720725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521" y="4560571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19475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587" y="9119475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b="0" i="0" lang="en-GB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:notes"/>
          <p:cNvSpPr/>
          <p:nvPr>
            <p:ph idx="2" type="sldImg"/>
          </p:nvPr>
        </p:nvSpPr>
        <p:spPr>
          <a:xfrm>
            <a:off x="1257300" y="720725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1:notes"/>
          <p:cNvSpPr txBox="1"/>
          <p:nvPr>
            <p:ph idx="1" type="body"/>
          </p:nvPr>
        </p:nvSpPr>
        <p:spPr>
          <a:xfrm>
            <a:off x="731521" y="4560571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6" name="Google Shape;66;p1:notes"/>
          <p:cNvSpPr txBox="1"/>
          <p:nvPr>
            <p:ph idx="12" type="sldNum"/>
          </p:nvPr>
        </p:nvSpPr>
        <p:spPr>
          <a:xfrm>
            <a:off x="4143587" y="9119475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122fd87863_0_10:notes"/>
          <p:cNvSpPr/>
          <p:nvPr>
            <p:ph idx="2" type="sldImg"/>
          </p:nvPr>
        </p:nvSpPr>
        <p:spPr>
          <a:xfrm>
            <a:off x="1257300" y="720725"/>
            <a:ext cx="48006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122fd87863_0_10:notes"/>
          <p:cNvSpPr txBox="1"/>
          <p:nvPr>
            <p:ph idx="1" type="body"/>
          </p:nvPr>
        </p:nvSpPr>
        <p:spPr>
          <a:xfrm>
            <a:off x="731521" y="4560571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2122fd87863_0_10:notes"/>
          <p:cNvSpPr txBox="1"/>
          <p:nvPr>
            <p:ph idx="12" type="sldNum"/>
          </p:nvPr>
        </p:nvSpPr>
        <p:spPr>
          <a:xfrm>
            <a:off x="4143587" y="9119475"/>
            <a:ext cx="3169800" cy="4800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bc7fdd08e7_0_39:notes"/>
          <p:cNvSpPr/>
          <p:nvPr>
            <p:ph idx="2" type="sldImg"/>
          </p:nvPr>
        </p:nvSpPr>
        <p:spPr>
          <a:xfrm>
            <a:off x="1257300" y="720725"/>
            <a:ext cx="48006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bc7fdd08e7_0_39:notes"/>
          <p:cNvSpPr txBox="1"/>
          <p:nvPr>
            <p:ph idx="1" type="body"/>
          </p:nvPr>
        </p:nvSpPr>
        <p:spPr>
          <a:xfrm>
            <a:off x="731521" y="4560571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OpenAI had not publicly disclosed the specific details about the number of parameters in GPT-4. For context, its predecessor, GPT-3, has 175 billion parameters, making it one of the largest language models at the time of its release.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Given the trend in increasing the number of parameters with each successive generation to improve performance and capabilities, it's reasonable to speculate that GPT-4 would have more than 175 billion parameters. However, without official information from OpenAI, any specific number would be speculative.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number of parameters in a model like GPT-4 is a key factor in its ability to understand and generate human-like text, but it's also important to note that the effectiveness of a model is not solely determined by its size.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Improvements in training techniques, data quality, and architectural innovations also play crucial roles in enhancing the model's performance and efficiency.</a:t>
            </a:r>
            <a:endParaRPr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g2bc7fdd08e7_0_39:notes"/>
          <p:cNvSpPr txBox="1"/>
          <p:nvPr>
            <p:ph idx="12" type="sldNum"/>
          </p:nvPr>
        </p:nvSpPr>
        <p:spPr>
          <a:xfrm>
            <a:off x="4143587" y="9119475"/>
            <a:ext cx="3169800" cy="4800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122fd87863_0_22:notes"/>
          <p:cNvSpPr/>
          <p:nvPr>
            <p:ph idx="2" type="sldImg"/>
          </p:nvPr>
        </p:nvSpPr>
        <p:spPr>
          <a:xfrm>
            <a:off x="1257300" y="720725"/>
            <a:ext cx="48006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122fd87863_0_22:notes"/>
          <p:cNvSpPr txBox="1"/>
          <p:nvPr>
            <p:ph idx="1" type="body"/>
          </p:nvPr>
        </p:nvSpPr>
        <p:spPr>
          <a:xfrm>
            <a:off x="731521" y="4560571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2122fd87863_0_22:notes"/>
          <p:cNvSpPr txBox="1"/>
          <p:nvPr>
            <p:ph idx="12" type="sldNum"/>
          </p:nvPr>
        </p:nvSpPr>
        <p:spPr>
          <a:xfrm>
            <a:off x="4143587" y="9119475"/>
            <a:ext cx="3169800" cy="4800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122fd87863_0_61:notes"/>
          <p:cNvSpPr/>
          <p:nvPr>
            <p:ph idx="2" type="sldImg"/>
          </p:nvPr>
        </p:nvSpPr>
        <p:spPr>
          <a:xfrm>
            <a:off x="1257300" y="720725"/>
            <a:ext cx="48006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122fd87863_0_61:notes"/>
          <p:cNvSpPr txBox="1"/>
          <p:nvPr>
            <p:ph idx="1" type="body"/>
          </p:nvPr>
        </p:nvSpPr>
        <p:spPr>
          <a:xfrm>
            <a:off x="731521" y="4560571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2122fd87863_0_61:notes"/>
          <p:cNvSpPr txBox="1"/>
          <p:nvPr>
            <p:ph idx="12" type="sldNum"/>
          </p:nvPr>
        </p:nvSpPr>
        <p:spPr>
          <a:xfrm>
            <a:off x="4143587" y="9119475"/>
            <a:ext cx="3169800" cy="4800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122fd87863_0_46:notes"/>
          <p:cNvSpPr/>
          <p:nvPr>
            <p:ph idx="2" type="sldImg"/>
          </p:nvPr>
        </p:nvSpPr>
        <p:spPr>
          <a:xfrm>
            <a:off x="1257300" y="720725"/>
            <a:ext cx="48006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122fd87863_0_46:notes"/>
          <p:cNvSpPr txBox="1"/>
          <p:nvPr>
            <p:ph idx="1" type="body"/>
          </p:nvPr>
        </p:nvSpPr>
        <p:spPr>
          <a:xfrm>
            <a:off x="731521" y="4560571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2122fd87863_0_46:notes"/>
          <p:cNvSpPr txBox="1"/>
          <p:nvPr>
            <p:ph idx="12" type="sldNum"/>
          </p:nvPr>
        </p:nvSpPr>
        <p:spPr>
          <a:xfrm>
            <a:off x="4143587" y="9119475"/>
            <a:ext cx="3169800" cy="4800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bc4f38fa0f_0_14:notes"/>
          <p:cNvSpPr/>
          <p:nvPr>
            <p:ph idx="2" type="sldImg"/>
          </p:nvPr>
        </p:nvSpPr>
        <p:spPr>
          <a:xfrm>
            <a:off x="1257300" y="720725"/>
            <a:ext cx="48006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bc4f38fa0f_0_14:notes"/>
          <p:cNvSpPr txBox="1"/>
          <p:nvPr>
            <p:ph idx="1" type="body"/>
          </p:nvPr>
        </p:nvSpPr>
        <p:spPr>
          <a:xfrm>
            <a:off x="731521" y="4560571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2bc4f38fa0f_0_14:notes"/>
          <p:cNvSpPr txBox="1"/>
          <p:nvPr>
            <p:ph idx="12" type="sldNum"/>
          </p:nvPr>
        </p:nvSpPr>
        <p:spPr>
          <a:xfrm>
            <a:off x="4143587" y="9119475"/>
            <a:ext cx="3169800" cy="4800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bc4f38fa0f_0_36:notes"/>
          <p:cNvSpPr/>
          <p:nvPr>
            <p:ph idx="2" type="sldImg"/>
          </p:nvPr>
        </p:nvSpPr>
        <p:spPr>
          <a:xfrm>
            <a:off x="1257300" y="720725"/>
            <a:ext cx="48006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bc4f38fa0f_0_36:notes"/>
          <p:cNvSpPr txBox="1"/>
          <p:nvPr>
            <p:ph idx="1" type="body"/>
          </p:nvPr>
        </p:nvSpPr>
        <p:spPr>
          <a:xfrm>
            <a:off x="731521" y="4560571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2bc4f38fa0f_0_36:notes"/>
          <p:cNvSpPr txBox="1"/>
          <p:nvPr>
            <p:ph idx="12" type="sldNum"/>
          </p:nvPr>
        </p:nvSpPr>
        <p:spPr>
          <a:xfrm>
            <a:off x="4143587" y="9119475"/>
            <a:ext cx="3169800" cy="4800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bc4f38fa0f_0_49:notes"/>
          <p:cNvSpPr/>
          <p:nvPr>
            <p:ph idx="2" type="sldImg"/>
          </p:nvPr>
        </p:nvSpPr>
        <p:spPr>
          <a:xfrm>
            <a:off x="1257300" y="720725"/>
            <a:ext cx="48006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bc4f38fa0f_0_49:notes"/>
          <p:cNvSpPr txBox="1"/>
          <p:nvPr>
            <p:ph idx="1" type="body"/>
          </p:nvPr>
        </p:nvSpPr>
        <p:spPr>
          <a:xfrm>
            <a:off x="731521" y="4560571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2bc4f38fa0f_0_49:notes"/>
          <p:cNvSpPr txBox="1"/>
          <p:nvPr>
            <p:ph idx="12" type="sldNum"/>
          </p:nvPr>
        </p:nvSpPr>
        <p:spPr>
          <a:xfrm>
            <a:off x="4143587" y="9119475"/>
            <a:ext cx="3169800" cy="4800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dd5904565f_0_0:notes"/>
          <p:cNvSpPr/>
          <p:nvPr>
            <p:ph idx="2" type="sldImg"/>
          </p:nvPr>
        </p:nvSpPr>
        <p:spPr>
          <a:xfrm>
            <a:off x="1257300" y="720725"/>
            <a:ext cx="48006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dd5904565f_0_0:notes"/>
          <p:cNvSpPr txBox="1"/>
          <p:nvPr>
            <p:ph idx="1" type="body"/>
          </p:nvPr>
        </p:nvSpPr>
        <p:spPr>
          <a:xfrm>
            <a:off x="731521" y="4560571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1dd5904565f_0_0:notes"/>
          <p:cNvSpPr txBox="1"/>
          <p:nvPr>
            <p:ph idx="12" type="sldNum"/>
          </p:nvPr>
        </p:nvSpPr>
        <p:spPr>
          <a:xfrm>
            <a:off x="4143587" y="9119475"/>
            <a:ext cx="3169800" cy="4800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dd5904565f_0_12:notes"/>
          <p:cNvSpPr/>
          <p:nvPr>
            <p:ph idx="2" type="sldImg"/>
          </p:nvPr>
        </p:nvSpPr>
        <p:spPr>
          <a:xfrm>
            <a:off x="1257300" y="720725"/>
            <a:ext cx="48006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dd5904565f_0_12:notes"/>
          <p:cNvSpPr txBox="1"/>
          <p:nvPr>
            <p:ph idx="1" type="body"/>
          </p:nvPr>
        </p:nvSpPr>
        <p:spPr>
          <a:xfrm>
            <a:off x="731521" y="4560571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1dd5904565f_0_12:notes"/>
          <p:cNvSpPr txBox="1"/>
          <p:nvPr>
            <p:ph idx="12" type="sldNum"/>
          </p:nvPr>
        </p:nvSpPr>
        <p:spPr>
          <a:xfrm>
            <a:off x="4143587" y="9119475"/>
            <a:ext cx="3169800" cy="4800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5:notes"/>
          <p:cNvSpPr txBox="1"/>
          <p:nvPr>
            <p:ph idx="1" type="body"/>
          </p:nvPr>
        </p:nvSpPr>
        <p:spPr>
          <a:xfrm>
            <a:off x="731521" y="4560571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72" name="Google Shape;72;p5:notes"/>
          <p:cNvSpPr/>
          <p:nvPr>
            <p:ph idx="2" type="sldImg"/>
          </p:nvPr>
        </p:nvSpPr>
        <p:spPr>
          <a:xfrm>
            <a:off x="1257300" y="720725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bc7fdd08e7_0_5:notes"/>
          <p:cNvSpPr/>
          <p:nvPr>
            <p:ph idx="2" type="sldImg"/>
          </p:nvPr>
        </p:nvSpPr>
        <p:spPr>
          <a:xfrm>
            <a:off x="1257300" y="720725"/>
            <a:ext cx="48006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bc7fdd08e7_0_5:notes"/>
          <p:cNvSpPr txBox="1"/>
          <p:nvPr>
            <p:ph idx="1" type="body"/>
          </p:nvPr>
        </p:nvSpPr>
        <p:spPr>
          <a:xfrm>
            <a:off x="731521" y="4560571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2bc7fdd08e7_0_5:notes"/>
          <p:cNvSpPr txBox="1"/>
          <p:nvPr>
            <p:ph idx="12" type="sldNum"/>
          </p:nvPr>
        </p:nvSpPr>
        <p:spPr>
          <a:xfrm>
            <a:off x="4143587" y="9119475"/>
            <a:ext cx="3169800" cy="4800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0:notes"/>
          <p:cNvSpPr txBox="1"/>
          <p:nvPr>
            <p:ph idx="1" type="body"/>
          </p:nvPr>
        </p:nvSpPr>
        <p:spPr>
          <a:xfrm>
            <a:off x="731521" y="4560571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7" name="Google Shape;257;p20:notes"/>
          <p:cNvSpPr/>
          <p:nvPr>
            <p:ph idx="2" type="sldImg"/>
          </p:nvPr>
        </p:nvSpPr>
        <p:spPr>
          <a:xfrm>
            <a:off x="1257300" y="720725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:notes"/>
          <p:cNvSpPr/>
          <p:nvPr>
            <p:ph idx="2" type="sldImg"/>
          </p:nvPr>
        </p:nvSpPr>
        <p:spPr>
          <a:xfrm>
            <a:off x="1263650" y="722313"/>
            <a:ext cx="4795838" cy="35972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6" name="Google Shape;266;p21:notes"/>
          <p:cNvSpPr txBox="1"/>
          <p:nvPr>
            <p:ph idx="1" type="body"/>
          </p:nvPr>
        </p:nvSpPr>
        <p:spPr>
          <a:xfrm>
            <a:off x="974690" y="4560901"/>
            <a:ext cx="5365820" cy="4317895"/>
          </a:xfrm>
          <a:prstGeom prst="rect">
            <a:avLst/>
          </a:prstGeom>
          <a:noFill/>
          <a:ln>
            <a:noFill/>
          </a:ln>
        </p:spPr>
        <p:txBody>
          <a:bodyPr anchorCtr="0" anchor="t" bIns="47475" lIns="94975" spcFirstLastPara="1" rIns="94975" wrap="square" tIns="474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6:notes"/>
          <p:cNvSpPr txBox="1"/>
          <p:nvPr>
            <p:ph idx="1" type="body"/>
          </p:nvPr>
        </p:nvSpPr>
        <p:spPr>
          <a:xfrm>
            <a:off x="731521" y="4560571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79" name="Google Shape;79;p6:notes"/>
          <p:cNvSpPr/>
          <p:nvPr>
            <p:ph idx="2" type="sldImg"/>
          </p:nvPr>
        </p:nvSpPr>
        <p:spPr>
          <a:xfrm>
            <a:off x="1257300" y="720725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0b3e5ca45d_0_47:notes"/>
          <p:cNvSpPr/>
          <p:nvPr>
            <p:ph idx="2" type="sldImg"/>
          </p:nvPr>
        </p:nvSpPr>
        <p:spPr>
          <a:xfrm>
            <a:off x="1257300" y="720725"/>
            <a:ext cx="48006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0b3e5ca45d_0_47:notes"/>
          <p:cNvSpPr txBox="1"/>
          <p:nvPr>
            <p:ph idx="1" type="body"/>
          </p:nvPr>
        </p:nvSpPr>
        <p:spPr>
          <a:xfrm>
            <a:off x="731521" y="4560571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g10b3e5ca45d_0_47:notes"/>
          <p:cNvSpPr txBox="1"/>
          <p:nvPr>
            <p:ph idx="12" type="sldNum"/>
          </p:nvPr>
        </p:nvSpPr>
        <p:spPr>
          <a:xfrm>
            <a:off x="4143587" y="9119475"/>
            <a:ext cx="3169800" cy="4800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0b3e5ca45d_0_0:notes"/>
          <p:cNvSpPr/>
          <p:nvPr>
            <p:ph idx="2" type="sldImg"/>
          </p:nvPr>
        </p:nvSpPr>
        <p:spPr>
          <a:xfrm>
            <a:off x="1257300" y="720725"/>
            <a:ext cx="48006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0b3e5ca45d_0_0:notes"/>
          <p:cNvSpPr txBox="1"/>
          <p:nvPr>
            <p:ph idx="1" type="body"/>
          </p:nvPr>
        </p:nvSpPr>
        <p:spPr>
          <a:xfrm>
            <a:off x="731521" y="4560571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10b3e5ca45d_0_0:notes"/>
          <p:cNvSpPr txBox="1"/>
          <p:nvPr>
            <p:ph idx="12" type="sldNum"/>
          </p:nvPr>
        </p:nvSpPr>
        <p:spPr>
          <a:xfrm>
            <a:off x="4143587" y="9119475"/>
            <a:ext cx="3169800" cy="4800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0b3e5ca45d_0_69:notes"/>
          <p:cNvSpPr/>
          <p:nvPr>
            <p:ph idx="2" type="sldImg"/>
          </p:nvPr>
        </p:nvSpPr>
        <p:spPr>
          <a:xfrm>
            <a:off x="1257300" y="720725"/>
            <a:ext cx="48006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0b3e5ca45d_0_69:notes"/>
          <p:cNvSpPr txBox="1"/>
          <p:nvPr>
            <p:ph idx="1" type="body"/>
          </p:nvPr>
        </p:nvSpPr>
        <p:spPr>
          <a:xfrm>
            <a:off x="731521" y="4560571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Lemmatisation</a:t>
            </a:r>
            <a:endParaRPr sz="1050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9017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02122"/>
              </a:buClr>
              <a:buSzPts val="1050"/>
              <a:buAutoNum type="arabicPeriod"/>
            </a:pPr>
            <a:r>
              <a:rPr lang="en-GB" sz="105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word "better" has "good" as its lemma. This link is missed by stemming, as it requires a dictionary look-up.</a:t>
            </a:r>
            <a:endParaRPr sz="1050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901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050"/>
              <a:buAutoNum type="arabicPeriod"/>
            </a:pPr>
            <a:r>
              <a:rPr lang="en-GB" sz="105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word "walk" is the base form for the word "walking", and hence this is matched in both stemming and lemmatisation.</a:t>
            </a:r>
            <a:endParaRPr sz="1050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901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050"/>
              <a:buAutoNum type="arabicPeriod"/>
            </a:pPr>
            <a:r>
              <a:rPr lang="en-GB" sz="105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word "meeting" can be either the base form of a noun or a form of a verb ("to meet") depending on the context; e.g., "in our last meeting" or "We are meeting again tomorrow". Unlike stemming, lemmatisation attempts to select the correct lemma depending on the context.</a:t>
            </a:r>
            <a:endParaRPr sz="1050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10b3e5ca45d_0_69:notes"/>
          <p:cNvSpPr txBox="1"/>
          <p:nvPr>
            <p:ph idx="12" type="sldNum"/>
          </p:nvPr>
        </p:nvSpPr>
        <p:spPr>
          <a:xfrm>
            <a:off x="4143587" y="9119475"/>
            <a:ext cx="3169800" cy="4800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0b3e5ca45d_0_81:notes"/>
          <p:cNvSpPr/>
          <p:nvPr>
            <p:ph idx="2" type="sldImg"/>
          </p:nvPr>
        </p:nvSpPr>
        <p:spPr>
          <a:xfrm>
            <a:off x="1257300" y="720725"/>
            <a:ext cx="48006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0b3e5ca45d_0_81:notes"/>
          <p:cNvSpPr txBox="1"/>
          <p:nvPr>
            <p:ph idx="1" type="body"/>
          </p:nvPr>
        </p:nvSpPr>
        <p:spPr>
          <a:xfrm>
            <a:off x="731521" y="4560571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10b3e5ca45d_0_81:notes"/>
          <p:cNvSpPr txBox="1"/>
          <p:nvPr>
            <p:ph idx="12" type="sldNum"/>
          </p:nvPr>
        </p:nvSpPr>
        <p:spPr>
          <a:xfrm>
            <a:off x="4143587" y="9119475"/>
            <a:ext cx="3169800" cy="4800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0b3e5ca45d_0_94:notes"/>
          <p:cNvSpPr/>
          <p:nvPr>
            <p:ph idx="2" type="sldImg"/>
          </p:nvPr>
        </p:nvSpPr>
        <p:spPr>
          <a:xfrm>
            <a:off x="1257300" y="720725"/>
            <a:ext cx="48006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0b3e5ca45d_0_94:notes"/>
          <p:cNvSpPr txBox="1"/>
          <p:nvPr>
            <p:ph idx="1" type="body"/>
          </p:nvPr>
        </p:nvSpPr>
        <p:spPr>
          <a:xfrm>
            <a:off x="731521" y="4560571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10b3e5ca45d_0_94:notes"/>
          <p:cNvSpPr txBox="1"/>
          <p:nvPr>
            <p:ph idx="12" type="sldNum"/>
          </p:nvPr>
        </p:nvSpPr>
        <p:spPr>
          <a:xfrm>
            <a:off x="4143587" y="9119475"/>
            <a:ext cx="3169800" cy="4800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dd54b97391_0_2:notes"/>
          <p:cNvSpPr/>
          <p:nvPr>
            <p:ph idx="2" type="sldImg"/>
          </p:nvPr>
        </p:nvSpPr>
        <p:spPr>
          <a:xfrm>
            <a:off x="1257300" y="720725"/>
            <a:ext cx="48006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dd54b97391_0_2:notes"/>
          <p:cNvSpPr txBox="1"/>
          <p:nvPr>
            <p:ph idx="1" type="body"/>
          </p:nvPr>
        </p:nvSpPr>
        <p:spPr>
          <a:xfrm>
            <a:off x="731521" y="4560571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1dd54b97391_0_2:notes"/>
          <p:cNvSpPr txBox="1"/>
          <p:nvPr>
            <p:ph idx="12" type="sldNum"/>
          </p:nvPr>
        </p:nvSpPr>
        <p:spPr>
          <a:xfrm>
            <a:off x="4143587" y="9119475"/>
            <a:ext cx="3169800" cy="4800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3"/>
          <p:cNvSpPr txBox="1"/>
          <p:nvPr>
            <p:ph type="ctrTitle"/>
          </p:nvPr>
        </p:nvSpPr>
        <p:spPr>
          <a:xfrm>
            <a:off x="1691680" y="1988840"/>
            <a:ext cx="5472608" cy="19202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3"/>
          <p:cNvSpPr txBox="1"/>
          <p:nvPr>
            <p:ph idx="1" type="subTitle"/>
          </p:nvPr>
        </p:nvSpPr>
        <p:spPr>
          <a:xfrm>
            <a:off x="1691680" y="4270243"/>
            <a:ext cx="5472608" cy="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23"/>
          <p:cNvSpPr txBox="1"/>
          <p:nvPr>
            <p:ph idx="10" type="dt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3"/>
          <p:cNvSpPr txBox="1"/>
          <p:nvPr>
            <p:ph idx="11" type="ftr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3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wo Content" type="twoObj">
  <p:cSld name="TWO_OBJECT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4"/>
          <p:cNvSpPr txBox="1"/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006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4"/>
          <p:cNvSpPr txBox="1"/>
          <p:nvPr>
            <p:ph idx="1" type="body"/>
          </p:nvPr>
        </p:nvSpPr>
        <p:spPr>
          <a:xfrm>
            <a:off x="457200" y="1600202"/>
            <a:ext cx="5482952" cy="42290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4" name="Google Shape;24;p24"/>
          <p:cNvSpPr txBox="1"/>
          <p:nvPr>
            <p:ph idx="2" type="body"/>
          </p:nvPr>
        </p:nvSpPr>
        <p:spPr>
          <a:xfrm>
            <a:off x="6084168" y="1604798"/>
            <a:ext cx="2602632" cy="36484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5" name="Google Shape;25;p24"/>
          <p:cNvSpPr txBox="1"/>
          <p:nvPr>
            <p:ph idx="10" type="dt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4"/>
          <p:cNvSpPr txBox="1"/>
          <p:nvPr>
            <p:ph idx="11" type="ftr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4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5"/>
          <p:cNvSpPr txBox="1"/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006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5"/>
          <p:cNvSpPr txBox="1"/>
          <p:nvPr>
            <p:ph idx="1" type="body"/>
          </p:nvPr>
        </p:nvSpPr>
        <p:spPr>
          <a:xfrm>
            <a:off x="457200" y="1600202"/>
            <a:ext cx="8229600" cy="42290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25"/>
          <p:cNvSpPr txBox="1"/>
          <p:nvPr>
            <p:ph idx="10" type="dt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5"/>
          <p:cNvSpPr txBox="1"/>
          <p:nvPr>
            <p:ph idx="11" type="ftr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5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节标题">
  <p:cSld name="节标题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6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7"/>
          <p:cNvSpPr txBox="1"/>
          <p:nvPr>
            <p:ph type="title"/>
          </p:nvPr>
        </p:nvSpPr>
        <p:spPr>
          <a:xfrm>
            <a:off x="722313" y="3411074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0066"/>
              </a:buClr>
              <a:buSzPts val="4000"/>
              <a:buFont typeface="Arial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7"/>
          <p:cNvSpPr txBox="1"/>
          <p:nvPr>
            <p:ph idx="1" type="body"/>
          </p:nvPr>
        </p:nvSpPr>
        <p:spPr>
          <a:xfrm>
            <a:off x="722313" y="1700808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27"/>
          <p:cNvSpPr txBox="1"/>
          <p:nvPr>
            <p:ph idx="10" type="dt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7"/>
          <p:cNvSpPr txBox="1"/>
          <p:nvPr>
            <p:ph idx="11" type="ftr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7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8"/>
          <p:cNvSpPr txBox="1"/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006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8"/>
          <p:cNvSpPr txBox="1"/>
          <p:nvPr>
            <p:ph idx="1" type="body"/>
          </p:nvPr>
        </p:nvSpPr>
        <p:spPr>
          <a:xfrm>
            <a:off x="457200" y="1600201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5" name="Google Shape;45;p28"/>
          <p:cNvSpPr txBox="1"/>
          <p:nvPr>
            <p:ph idx="2" type="body"/>
          </p:nvPr>
        </p:nvSpPr>
        <p:spPr>
          <a:xfrm>
            <a:off x="4648200" y="1600201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6" name="Google Shape;46;p28"/>
          <p:cNvSpPr txBox="1"/>
          <p:nvPr>
            <p:ph idx="10" type="dt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8"/>
          <p:cNvSpPr txBox="1"/>
          <p:nvPr>
            <p:ph idx="11" type="ftr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8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9"/>
          <p:cNvSpPr txBox="1"/>
          <p:nvPr>
            <p:ph idx="10" type="dt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9"/>
          <p:cNvSpPr txBox="1"/>
          <p:nvPr>
            <p:ph idx="11" type="ftr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9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0"/>
          <p:cNvSpPr txBox="1"/>
          <p:nvPr>
            <p:ph type="title"/>
          </p:nvPr>
        </p:nvSpPr>
        <p:spPr>
          <a:xfrm>
            <a:off x="1792288" y="4800600"/>
            <a:ext cx="5486400" cy="5667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0066"/>
              </a:buClr>
              <a:buSzPts val="2000"/>
              <a:buFont typeface="Arial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3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56" name="Google Shape;56;p30"/>
          <p:cNvSpPr txBox="1"/>
          <p:nvPr>
            <p:ph idx="1" type="body"/>
          </p:nvPr>
        </p:nvSpPr>
        <p:spPr>
          <a:xfrm>
            <a:off x="1792288" y="5367338"/>
            <a:ext cx="5486400" cy="3659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7" name="Google Shape;57;p30"/>
          <p:cNvSpPr txBox="1"/>
          <p:nvPr>
            <p:ph idx="10" type="dt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30"/>
          <p:cNvSpPr txBox="1"/>
          <p:nvPr>
            <p:ph idx="11" type="ftr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30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">
  <p:cSld name="Conten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1"/>
          <p:cNvSpPr txBox="1"/>
          <p:nvPr>
            <p:ph idx="1" type="body"/>
          </p:nvPr>
        </p:nvSpPr>
        <p:spPr>
          <a:xfrm>
            <a:off x="457200" y="1425188"/>
            <a:ext cx="8229600" cy="42985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Char char="▪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oto Sans Symbols"/>
              <a:buChar char="▪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oto Sans Symbols"/>
              <a:buChar char="▪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Char char="▪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Char char="▪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31"/>
          <p:cNvSpPr txBox="1"/>
          <p:nvPr>
            <p:ph type="title"/>
          </p:nvPr>
        </p:nvSpPr>
        <p:spPr>
          <a:xfrm>
            <a:off x="457200" y="427039"/>
            <a:ext cx="8229600" cy="9004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b="1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9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 txBox="1"/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0066"/>
              </a:buClr>
              <a:buSzPts val="4000"/>
              <a:buFont typeface="Arial"/>
              <a:buNone/>
              <a:defRPr b="1" i="0" sz="4000" u="none" cap="none" strike="noStrike">
                <a:solidFill>
                  <a:srgbClr val="33006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2"/>
          <p:cNvSpPr txBox="1"/>
          <p:nvPr>
            <p:ph idx="1" type="body"/>
          </p:nvPr>
        </p:nvSpPr>
        <p:spPr>
          <a:xfrm>
            <a:off x="457200" y="1600202"/>
            <a:ext cx="8229600" cy="42290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2"/>
          <p:cNvSpPr txBox="1"/>
          <p:nvPr>
            <p:ph idx="10" type="dt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2"/>
          <p:cNvSpPr txBox="1"/>
          <p:nvPr>
            <p:ph idx="11" type="ftr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2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cdn.openai.com/papers/gpt-4-system-card.pdf" TargetMode="External"/><Relationship Id="rId4" Type="http://schemas.openxmlformats.org/officeDocument/2006/relationships/hyperlink" Target="https://openai.com/research/gpt-4" TargetMode="External"/><Relationship Id="rId5" Type="http://schemas.openxmlformats.org/officeDocument/2006/relationships/hyperlink" Target="https://openai.com/research/gpt-4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towardsdatascience.com/how-chatgpt-works-the-models-behind-the-bot-1ce5fca96286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towardsdatascience.com/how-chatgpt-works-the-models-behind-the-bot-1ce5fca96286" TargetMode="External"/><Relationship Id="rId4" Type="http://schemas.openxmlformats.org/officeDocument/2006/relationships/hyperlink" Target="https://deepai.org/machine-learning-glossary-and-terms/softmax-layer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gutenberg.org/ebooks/5200" TargetMode="External"/><Relationship Id="rId4" Type="http://schemas.openxmlformats.org/officeDocument/2006/relationships/hyperlink" Target="https://www.gutenberg.org/cache/epub/5200/pg5200.txt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eastgate-software.com/top-8-applications-of-natural-language-processing-nlp/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huggingface.co/models" TargetMode="External"/><Relationship Id="rId4" Type="http://schemas.openxmlformats.org/officeDocument/2006/relationships/image" Target="../media/image16.png"/><Relationship Id="rId5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"/>
          <p:cNvSpPr txBox="1"/>
          <p:nvPr>
            <p:ph type="ctrTitle"/>
          </p:nvPr>
        </p:nvSpPr>
        <p:spPr>
          <a:xfrm>
            <a:off x="495300" y="2324100"/>
            <a:ext cx="81534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GB" sz="3600"/>
              <a:t>COP509: Natural Language Processing</a:t>
            </a:r>
            <a:br>
              <a:rPr lang="en-GB" sz="3600"/>
            </a:br>
            <a:br>
              <a:rPr lang="en-GB" sz="3600"/>
            </a:br>
            <a:br>
              <a:rPr lang="en-GB" sz="3600"/>
            </a:br>
            <a:r>
              <a:rPr lang="en-GB" sz="3600"/>
              <a:t>Introduction to NLP</a:t>
            </a:r>
            <a:endParaRPr sz="3600"/>
          </a:p>
        </p:txBody>
      </p:sp>
      <p:sp>
        <p:nvSpPr>
          <p:cNvPr id="69" name="Google Shape;69;p1"/>
          <p:cNvSpPr/>
          <p:nvPr/>
        </p:nvSpPr>
        <p:spPr>
          <a:xfrm>
            <a:off x="1409700" y="4191000"/>
            <a:ext cx="63246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GB" sz="3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Georgina Cosma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122fd87863_0_10"/>
          <p:cNvSpPr txBox="1"/>
          <p:nvPr>
            <p:ph idx="12" type="sldNum"/>
          </p:nvPr>
        </p:nvSpPr>
        <p:spPr>
          <a:xfrm>
            <a:off x="6553200" y="6356351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3" name="Google Shape;153;g2122fd87863_0_10"/>
          <p:cNvSpPr txBox="1"/>
          <p:nvPr/>
        </p:nvSpPr>
        <p:spPr>
          <a:xfrm>
            <a:off x="146700" y="231800"/>
            <a:ext cx="6462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 </a:t>
            </a:r>
            <a:r>
              <a:rPr b="1" lang="en-GB" sz="3200">
                <a:solidFill>
                  <a:srgbClr val="002060"/>
                </a:solidFill>
              </a:rPr>
              <a:t>GPT3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4" name="Google Shape;154;g2122fd87863_0_10"/>
          <p:cNvSpPr txBox="1"/>
          <p:nvPr/>
        </p:nvSpPr>
        <p:spPr>
          <a:xfrm>
            <a:off x="300075" y="908900"/>
            <a:ext cx="397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Github page: </a:t>
            </a:r>
            <a:r>
              <a:rPr lang="en-GB"/>
              <a:t>https://github.com/openai/gpt-3</a:t>
            </a:r>
            <a:endParaRPr/>
          </a:p>
        </p:txBody>
      </p:sp>
      <p:sp>
        <p:nvSpPr>
          <p:cNvPr id="155" name="Google Shape;155;g2122fd87863_0_10"/>
          <p:cNvSpPr txBox="1"/>
          <p:nvPr/>
        </p:nvSpPr>
        <p:spPr>
          <a:xfrm>
            <a:off x="146700" y="1309100"/>
            <a:ext cx="87408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4292F"/>
                </a:solidFill>
              </a:rPr>
              <a:t>“</a:t>
            </a:r>
            <a:r>
              <a:rPr lang="en-GB" sz="1600">
                <a:solidFill>
                  <a:srgbClr val="24292F"/>
                </a:solidFill>
              </a:rPr>
              <a:t>GPT-3 is a Generative Pretrained Transformer or “GPT”-style autoregressive language model with 175 billion parameters. Researchers at OpenAI developed the model to help us understand how increasing the parameter count of language models can improve task-agnostic, </a:t>
            </a:r>
            <a:r>
              <a:rPr b="1" lang="en-GB" sz="1600">
                <a:solidFill>
                  <a:srgbClr val="24292F"/>
                </a:solidFill>
              </a:rPr>
              <a:t>few-shot performance</a:t>
            </a:r>
            <a:r>
              <a:rPr lang="en-GB" sz="1600">
                <a:solidFill>
                  <a:srgbClr val="24292F"/>
                </a:solidFill>
              </a:rPr>
              <a:t>. Once built, we found GPT-3 to be generally useful and thus created an API to safely offer its capabilities to the world, so others could explore them for commercial and scientific purposes.”</a:t>
            </a:r>
            <a:endParaRPr sz="1800"/>
          </a:p>
        </p:txBody>
      </p:sp>
      <p:sp>
        <p:nvSpPr>
          <p:cNvPr id="156" name="Google Shape;156;g2122fd87863_0_10"/>
          <p:cNvSpPr txBox="1"/>
          <p:nvPr/>
        </p:nvSpPr>
        <p:spPr>
          <a:xfrm>
            <a:off x="93250" y="3078525"/>
            <a:ext cx="8969100" cy="11082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-GB" sz="1500">
                <a:solidFill>
                  <a:schemeClr val="dk1"/>
                </a:solidFill>
              </a:rPr>
              <a:t>Few-shot learning</a:t>
            </a:r>
            <a:r>
              <a:rPr lang="en-GB" sz="1500">
                <a:solidFill>
                  <a:schemeClr val="dk1"/>
                </a:solidFill>
              </a:rPr>
              <a:t> (</a:t>
            </a:r>
            <a:r>
              <a:rPr b="1" lang="en-GB" sz="1500">
                <a:solidFill>
                  <a:schemeClr val="dk1"/>
                </a:solidFill>
              </a:rPr>
              <a:t>FSL)</a:t>
            </a:r>
            <a:r>
              <a:rPr lang="en-GB" sz="1500">
                <a:solidFill>
                  <a:schemeClr val="dk1"/>
                </a:solidFill>
              </a:rPr>
              <a:t> is a hot topic in machine learning where the model makes predictions based on a few training examples.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-GB" sz="1500">
                <a:solidFill>
                  <a:schemeClr val="dk1"/>
                </a:solidFill>
              </a:rPr>
              <a:t>One-Shot Learning (OSL)</a:t>
            </a:r>
            <a:r>
              <a:rPr lang="en-GB" sz="1500">
                <a:solidFill>
                  <a:schemeClr val="dk1"/>
                </a:solidFill>
              </a:rPr>
              <a:t>, we only have a single sample of each class. 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FSL has two to five samples per each class, making it just a more flexible version of OSL.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57" name="Google Shape;157;g2122fd87863_0_10"/>
          <p:cNvSpPr txBox="1"/>
          <p:nvPr/>
        </p:nvSpPr>
        <p:spPr>
          <a:xfrm>
            <a:off x="1941825" y="4282950"/>
            <a:ext cx="7120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Check out the GPT3 model card? What is a model card? Have you heard of this concept before?</a:t>
            </a:r>
            <a:endParaRPr sz="1600"/>
          </a:p>
        </p:txBody>
      </p:sp>
      <p:pic>
        <p:nvPicPr>
          <p:cNvPr id="158" name="Google Shape;158;g2122fd87863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850" y="4293850"/>
            <a:ext cx="1521525" cy="152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g2122fd87863_0_10"/>
          <p:cNvSpPr txBox="1"/>
          <p:nvPr/>
        </p:nvSpPr>
        <p:spPr>
          <a:xfrm>
            <a:off x="2004850" y="4987513"/>
            <a:ext cx="514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https://github.com/openai/gpt-3/blob/master/model-card.md</a:t>
            </a:r>
            <a:endParaRPr/>
          </a:p>
        </p:txBody>
      </p:sp>
      <p:sp>
        <p:nvSpPr>
          <p:cNvPr id="160" name="Google Shape;160;g2122fd87863_0_10"/>
          <p:cNvSpPr txBox="1"/>
          <p:nvPr/>
        </p:nvSpPr>
        <p:spPr>
          <a:xfrm>
            <a:off x="2832000" y="5415175"/>
            <a:ext cx="528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 cards: </a:t>
            </a:r>
            <a:r>
              <a:rPr lang="en-GB"/>
              <a:t>https://arxiv.org/pdf/1810.03993.pdf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bc7fdd08e7_0_39"/>
          <p:cNvSpPr txBox="1"/>
          <p:nvPr>
            <p:ph idx="12" type="sldNum"/>
          </p:nvPr>
        </p:nvSpPr>
        <p:spPr>
          <a:xfrm>
            <a:off x="6553200" y="6356351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7" name="Google Shape;167;g2bc7fdd08e7_0_39"/>
          <p:cNvSpPr txBox="1"/>
          <p:nvPr/>
        </p:nvSpPr>
        <p:spPr>
          <a:xfrm>
            <a:off x="146700" y="908900"/>
            <a:ext cx="8778600" cy="4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OpenAI had not publicly disclosed the specific details about the number of parameters in GPT-4. 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It’s predecessor, GPT-3, has 175 billion parameters, making it one of the largest language models at the time of its release. 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GPT-4 could have more than 175 billion parameters. However, without official information from OpenAI, any specific number would be speculative.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The number of parameters in a model like GPT-4 is a key factor in its ability to understand and generate human-like text, but </a:t>
            </a:r>
            <a:r>
              <a:rPr b="1" lang="en-GB" sz="1600"/>
              <a:t>it's also important to note that the effectiveness of a model is not solely determined by its size</a:t>
            </a:r>
            <a:r>
              <a:rPr lang="en-GB" sz="1600"/>
              <a:t>. 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Improvements in training techniques, data quality, and architectural innovations also play crucial roles in enhancing the model's performance and efficiency.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168" name="Google Shape;168;g2bc7fdd08e7_0_39"/>
          <p:cNvSpPr txBox="1"/>
          <p:nvPr/>
        </p:nvSpPr>
        <p:spPr>
          <a:xfrm>
            <a:off x="146700" y="231800"/>
            <a:ext cx="6462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 </a:t>
            </a:r>
            <a:r>
              <a:rPr b="1" lang="en-GB" sz="3200">
                <a:solidFill>
                  <a:srgbClr val="002060"/>
                </a:solidFill>
              </a:rPr>
              <a:t>GPT4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9" name="Google Shape;169;g2bc7fdd08e7_0_39"/>
          <p:cNvSpPr txBox="1"/>
          <p:nvPr/>
        </p:nvSpPr>
        <p:spPr>
          <a:xfrm>
            <a:off x="253000" y="5161775"/>
            <a:ext cx="3320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u="sng">
                <a:solidFill>
                  <a:schemeClr val="hlink"/>
                </a:solidFill>
                <a:hlinkClick r:id="rId3"/>
              </a:rPr>
              <a:t>GPT4-System Card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170" name="Google Shape;170;g2bc7fdd08e7_0_39"/>
          <p:cNvSpPr txBox="1"/>
          <p:nvPr/>
        </p:nvSpPr>
        <p:spPr>
          <a:xfrm>
            <a:off x="253000" y="5161775"/>
            <a:ext cx="3320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u="sng">
                <a:solidFill>
                  <a:schemeClr val="hlink"/>
                </a:solidFill>
                <a:hlinkClick r:id="rId4"/>
              </a:rPr>
              <a:t>GPT4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171" name="Google Shape;171;g2bc7fdd08e7_0_39"/>
          <p:cNvSpPr txBox="1"/>
          <p:nvPr/>
        </p:nvSpPr>
        <p:spPr>
          <a:xfrm>
            <a:off x="4513350" y="5085950"/>
            <a:ext cx="3320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/>
              <a:t>Website: </a:t>
            </a:r>
            <a:r>
              <a:rPr lang="en-GB" sz="2800" u="sng">
                <a:solidFill>
                  <a:schemeClr val="hlink"/>
                </a:solidFill>
                <a:hlinkClick r:id="rId5"/>
              </a:rPr>
              <a:t>GPT4</a:t>
            </a: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122fd87863_0_22"/>
          <p:cNvSpPr txBox="1"/>
          <p:nvPr>
            <p:ph idx="12" type="sldNum"/>
          </p:nvPr>
        </p:nvSpPr>
        <p:spPr>
          <a:xfrm>
            <a:off x="6553200" y="6356351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8" name="Google Shape;178;g2122fd87863_0_22"/>
          <p:cNvSpPr txBox="1"/>
          <p:nvPr/>
        </p:nvSpPr>
        <p:spPr>
          <a:xfrm>
            <a:off x="146700" y="231800"/>
            <a:ext cx="6462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 </a:t>
            </a:r>
            <a:r>
              <a:rPr b="1" lang="en-GB" sz="3200">
                <a:solidFill>
                  <a:srgbClr val="002060"/>
                </a:solidFill>
              </a:rPr>
              <a:t>ChatGPT</a:t>
            </a:r>
            <a:r>
              <a:rPr lang="en-GB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79" name="Google Shape;179;g2122fd87863_0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61300"/>
            <a:ext cx="7302399" cy="445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122fd87863_0_61"/>
          <p:cNvSpPr txBox="1"/>
          <p:nvPr>
            <p:ph idx="12" type="sldNum"/>
          </p:nvPr>
        </p:nvSpPr>
        <p:spPr>
          <a:xfrm>
            <a:off x="6553200" y="6356351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6" name="Google Shape;186;g2122fd87863_0_61"/>
          <p:cNvSpPr txBox="1"/>
          <p:nvPr/>
        </p:nvSpPr>
        <p:spPr>
          <a:xfrm>
            <a:off x="146700" y="231800"/>
            <a:ext cx="6462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 </a:t>
            </a:r>
            <a:r>
              <a:rPr b="1" lang="en-GB" sz="3200">
                <a:solidFill>
                  <a:srgbClr val="002060"/>
                </a:solidFill>
              </a:rPr>
              <a:t>ChatGPT</a:t>
            </a:r>
            <a:r>
              <a:rPr lang="en-GB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7" name="Google Shape;187;g2122fd87863_0_61"/>
          <p:cNvSpPr txBox="1"/>
          <p:nvPr/>
        </p:nvSpPr>
        <p:spPr>
          <a:xfrm>
            <a:off x="279000" y="1125663"/>
            <a:ext cx="8407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0434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 sz="2400" u="sng">
                <a:solidFill>
                  <a:schemeClr val="hlink"/>
                </a:solidFill>
                <a:hlinkClick r:id="rId3"/>
              </a:rPr>
              <a:t>How ChatGPT Works: The Model Behind The Bot</a:t>
            </a:r>
            <a:endParaRPr/>
          </a:p>
        </p:txBody>
      </p:sp>
      <p:sp>
        <p:nvSpPr>
          <p:cNvPr id="188" name="Google Shape;188;g2122fd87863_0_61"/>
          <p:cNvSpPr txBox="1"/>
          <p:nvPr/>
        </p:nvSpPr>
        <p:spPr>
          <a:xfrm>
            <a:off x="279000" y="1896525"/>
            <a:ext cx="84078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292929"/>
              </a:buClr>
              <a:buSzPts val="2000"/>
              <a:buFont typeface="Georgia"/>
              <a:buChar char="●"/>
            </a:pPr>
            <a:r>
              <a:rPr lang="en-GB" sz="2000">
                <a:solidFill>
                  <a:srgbClr val="292929"/>
                </a:solidFill>
              </a:rPr>
              <a:t>All GPT models leverage the </a:t>
            </a:r>
            <a:r>
              <a:rPr b="1" lang="en-GB" sz="2000">
                <a:solidFill>
                  <a:srgbClr val="292929"/>
                </a:solidFill>
              </a:rPr>
              <a:t>transformer architecture</a:t>
            </a:r>
            <a:r>
              <a:rPr lang="en-GB" sz="2000">
                <a:solidFill>
                  <a:srgbClr val="292929"/>
                </a:solidFill>
              </a:rPr>
              <a:t>, which means they have an encoder to process the input sequence and a decoder to generate the output sequence.</a:t>
            </a:r>
            <a:endParaRPr sz="2000">
              <a:solidFill>
                <a:srgbClr val="292929"/>
              </a:solidFill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000"/>
              <a:buChar char="●"/>
            </a:pPr>
            <a:r>
              <a:rPr lang="en-GB" sz="2000">
                <a:solidFill>
                  <a:srgbClr val="292929"/>
                </a:solidFill>
              </a:rPr>
              <a:t>Both the encoder and decoder have a </a:t>
            </a:r>
            <a:r>
              <a:rPr b="1" lang="en-GB" sz="2000">
                <a:solidFill>
                  <a:srgbClr val="292929"/>
                </a:solidFill>
              </a:rPr>
              <a:t>multi-head self-attention mechanism</a:t>
            </a:r>
            <a:r>
              <a:rPr lang="en-GB" sz="2000">
                <a:solidFill>
                  <a:srgbClr val="292929"/>
                </a:solidFill>
              </a:rPr>
              <a:t> that allows the model to differentially weight parts of the sequence to infer meaning and context. </a:t>
            </a:r>
            <a:endParaRPr sz="2000">
              <a:solidFill>
                <a:srgbClr val="292929"/>
              </a:solidFill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000"/>
              <a:buChar char="●"/>
            </a:pPr>
            <a:r>
              <a:rPr lang="en-GB" sz="2000">
                <a:solidFill>
                  <a:srgbClr val="292929"/>
                </a:solidFill>
              </a:rPr>
              <a:t>In addition, the encoder leverages </a:t>
            </a:r>
            <a:r>
              <a:rPr b="1" lang="en-GB" sz="2000">
                <a:solidFill>
                  <a:srgbClr val="292929"/>
                </a:solidFill>
              </a:rPr>
              <a:t>masked-language-modeling</a:t>
            </a:r>
            <a:r>
              <a:rPr lang="en-GB" sz="2000">
                <a:solidFill>
                  <a:srgbClr val="292929"/>
                </a:solidFill>
              </a:rPr>
              <a:t> to </a:t>
            </a:r>
            <a:r>
              <a:rPr b="1" lang="en-GB" sz="2000">
                <a:solidFill>
                  <a:srgbClr val="292929"/>
                </a:solidFill>
              </a:rPr>
              <a:t>understand the relationship between words and produce </a:t>
            </a:r>
            <a:r>
              <a:rPr lang="en-GB" sz="2000">
                <a:solidFill>
                  <a:srgbClr val="292929"/>
                </a:solidFill>
              </a:rPr>
              <a:t>more comprehensible responses.</a:t>
            </a:r>
            <a:endParaRPr sz="2200">
              <a:solidFill>
                <a:srgbClr val="292929"/>
              </a:solidFill>
            </a:endParaRPr>
          </a:p>
        </p:txBody>
      </p:sp>
      <p:sp>
        <p:nvSpPr>
          <p:cNvPr id="189" name="Google Shape;189;g2122fd87863_0_61"/>
          <p:cNvSpPr txBox="1"/>
          <p:nvPr/>
        </p:nvSpPr>
        <p:spPr>
          <a:xfrm>
            <a:off x="130050" y="5068575"/>
            <a:ext cx="8883900" cy="7389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Masked language modeling predicts a masked token in a sequence, and the model can attend to tokens bidirectionally.</a:t>
            </a:r>
            <a:endParaRPr sz="1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122fd87863_0_46"/>
          <p:cNvSpPr txBox="1"/>
          <p:nvPr>
            <p:ph idx="12" type="sldNum"/>
          </p:nvPr>
        </p:nvSpPr>
        <p:spPr>
          <a:xfrm>
            <a:off x="6553200" y="6356351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96" name="Google Shape;196;g2122fd87863_0_46"/>
          <p:cNvSpPr txBox="1"/>
          <p:nvPr/>
        </p:nvSpPr>
        <p:spPr>
          <a:xfrm>
            <a:off x="146700" y="231800"/>
            <a:ext cx="6462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 </a:t>
            </a:r>
            <a:r>
              <a:rPr b="1" lang="en-GB" sz="3200">
                <a:solidFill>
                  <a:srgbClr val="002060"/>
                </a:solidFill>
              </a:rPr>
              <a:t>ChatGPT</a:t>
            </a:r>
            <a:r>
              <a:rPr lang="en-GB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7" name="Google Shape;197;g2122fd87863_0_46"/>
          <p:cNvSpPr txBox="1"/>
          <p:nvPr/>
        </p:nvSpPr>
        <p:spPr>
          <a:xfrm>
            <a:off x="279000" y="729350"/>
            <a:ext cx="8407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0434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 sz="2400" u="sng">
                <a:solidFill>
                  <a:schemeClr val="hlink"/>
                </a:solidFill>
                <a:hlinkClick r:id="rId3"/>
              </a:rPr>
              <a:t>How ChatGPT Works: The Model Behind The Bot</a:t>
            </a:r>
            <a:endParaRPr/>
          </a:p>
        </p:txBody>
      </p:sp>
      <p:sp>
        <p:nvSpPr>
          <p:cNvPr id="198" name="Google Shape;198;g2122fd87863_0_46"/>
          <p:cNvSpPr txBox="1"/>
          <p:nvPr/>
        </p:nvSpPr>
        <p:spPr>
          <a:xfrm>
            <a:off x="411000" y="1430550"/>
            <a:ext cx="8322000" cy="37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92929"/>
                </a:solidFill>
              </a:rPr>
              <a:t>The self-attention mechanism that drives GPT works by converting tokens (pieces of text, which can be a word, sentence, or other grouping of text) into </a:t>
            </a:r>
            <a:r>
              <a:rPr b="1" lang="en-GB" sz="1700">
                <a:solidFill>
                  <a:srgbClr val="292929"/>
                </a:solidFill>
              </a:rPr>
              <a:t>vectors </a:t>
            </a:r>
            <a:r>
              <a:rPr lang="en-GB" sz="1700">
                <a:solidFill>
                  <a:srgbClr val="292929"/>
                </a:solidFill>
              </a:rPr>
              <a:t>that represent the importance of the token in the input sequence. To do this, the model,</a:t>
            </a:r>
            <a:endParaRPr sz="1700">
              <a:solidFill>
                <a:srgbClr val="292929"/>
              </a:solidFill>
            </a:endParaRPr>
          </a:p>
          <a:p>
            <a:pPr indent="-336550" lvl="0" marL="749300" rtl="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292929"/>
              </a:buClr>
              <a:buSzPts val="1700"/>
              <a:buFont typeface="Georgia"/>
              <a:buAutoNum type="arabicPeriod"/>
            </a:pPr>
            <a:r>
              <a:rPr lang="en-GB" sz="1700">
                <a:solidFill>
                  <a:srgbClr val="292929"/>
                </a:solidFill>
              </a:rPr>
              <a:t>Creates a </a:t>
            </a:r>
            <a:r>
              <a:rPr b="1" lang="en-GB" sz="1700">
                <a:solidFill>
                  <a:srgbClr val="292929"/>
                </a:solidFill>
              </a:rPr>
              <a:t>query</a:t>
            </a:r>
            <a:r>
              <a:rPr lang="en-GB" sz="1700">
                <a:solidFill>
                  <a:srgbClr val="292929"/>
                </a:solidFill>
              </a:rPr>
              <a:t>, key, and </a:t>
            </a:r>
            <a:r>
              <a:rPr b="1" lang="en-GB" sz="1700">
                <a:solidFill>
                  <a:srgbClr val="292929"/>
                </a:solidFill>
              </a:rPr>
              <a:t>value vector</a:t>
            </a:r>
            <a:r>
              <a:rPr lang="en-GB" sz="1700">
                <a:solidFill>
                  <a:srgbClr val="292929"/>
                </a:solidFill>
              </a:rPr>
              <a:t> for each token in the input sequence.</a:t>
            </a:r>
            <a:endParaRPr sz="1700">
              <a:solidFill>
                <a:srgbClr val="292929"/>
              </a:solidFill>
            </a:endParaRPr>
          </a:p>
          <a:p>
            <a:pPr indent="-336550" lvl="0" marL="7493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700"/>
              <a:buFont typeface="Georgia"/>
              <a:buAutoNum type="arabicPeriod"/>
            </a:pPr>
            <a:r>
              <a:rPr lang="en-GB" sz="1700">
                <a:solidFill>
                  <a:srgbClr val="292929"/>
                </a:solidFill>
              </a:rPr>
              <a:t>Calculates the </a:t>
            </a:r>
            <a:r>
              <a:rPr b="1" lang="en-GB" sz="1700">
                <a:solidFill>
                  <a:srgbClr val="292929"/>
                </a:solidFill>
              </a:rPr>
              <a:t>similarity between </a:t>
            </a:r>
            <a:r>
              <a:rPr lang="en-GB" sz="1700">
                <a:solidFill>
                  <a:srgbClr val="292929"/>
                </a:solidFill>
              </a:rPr>
              <a:t>the </a:t>
            </a:r>
            <a:r>
              <a:rPr b="1" lang="en-GB" sz="1700">
                <a:solidFill>
                  <a:srgbClr val="292929"/>
                </a:solidFill>
              </a:rPr>
              <a:t>query vector</a:t>
            </a:r>
            <a:r>
              <a:rPr lang="en-GB" sz="1700">
                <a:solidFill>
                  <a:srgbClr val="292929"/>
                </a:solidFill>
              </a:rPr>
              <a:t> from step one and the </a:t>
            </a:r>
            <a:r>
              <a:rPr b="1" lang="en-GB" sz="1700">
                <a:solidFill>
                  <a:srgbClr val="292929"/>
                </a:solidFill>
              </a:rPr>
              <a:t>key vector</a:t>
            </a:r>
            <a:r>
              <a:rPr lang="en-GB" sz="1700">
                <a:solidFill>
                  <a:srgbClr val="292929"/>
                </a:solidFill>
              </a:rPr>
              <a:t> of every other token by taking the dot product of the two vectors.</a:t>
            </a:r>
            <a:endParaRPr sz="1700">
              <a:solidFill>
                <a:srgbClr val="292929"/>
              </a:solidFill>
            </a:endParaRPr>
          </a:p>
          <a:p>
            <a:pPr indent="-336550" lvl="0" marL="7493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700"/>
              <a:buFont typeface="Georgia"/>
              <a:buAutoNum type="arabicPeriod"/>
            </a:pPr>
            <a:r>
              <a:rPr b="1" lang="en-GB" sz="1700">
                <a:solidFill>
                  <a:srgbClr val="292929"/>
                </a:solidFill>
              </a:rPr>
              <a:t>Generates normalized weights</a:t>
            </a:r>
            <a:r>
              <a:rPr lang="en-GB" sz="1700">
                <a:solidFill>
                  <a:srgbClr val="292929"/>
                </a:solidFill>
              </a:rPr>
              <a:t> by feeding the output of step 2 into a </a:t>
            </a:r>
            <a:r>
              <a:rPr lang="en-GB" sz="1700" u="sng">
                <a:solidFill>
                  <a:schemeClr val="hlink"/>
                </a:solidFill>
                <a:hlinkClick r:id="rId4"/>
              </a:rPr>
              <a:t>softmax function</a:t>
            </a:r>
            <a:r>
              <a:rPr lang="en-GB" sz="1700">
                <a:solidFill>
                  <a:srgbClr val="292929"/>
                </a:solidFill>
              </a:rPr>
              <a:t>.</a:t>
            </a:r>
            <a:endParaRPr sz="1700">
              <a:solidFill>
                <a:srgbClr val="292929"/>
              </a:solidFill>
            </a:endParaRPr>
          </a:p>
          <a:p>
            <a:pPr indent="-336550" lvl="0" marL="7493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700"/>
              <a:buFont typeface="Georgia"/>
              <a:buAutoNum type="arabicPeriod"/>
            </a:pPr>
            <a:r>
              <a:rPr lang="en-GB" sz="1700">
                <a:solidFill>
                  <a:srgbClr val="292929"/>
                </a:solidFill>
              </a:rPr>
              <a:t>Generates a final vector, representing the </a:t>
            </a:r>
            <a:r>
              <a:rPr b="1" lang="en-GB" sz="1700">
                <a:solidFill>
                  <a:srgbClr val="292929"/>
                </a:solidFill>
              </a:rPr>
              <a:t>importance of the token within the sequence</a:t>
            </a:r>
            <a:r>
              <a:rPr lang="en-GB" sz="1700">
                <a:solidFill>
                  <a:srgbClr val="292929"/>
                </a:solidFill>
              </a:rPr>
              <a:t> by multiplying the weights generated in step 3 by the value vectors of each token.</a:t>
            </a:r>
            <a:endParaRPr sz="1700">
              <a:solidFill>
                <a:srgbClr val="292929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bc4f38fa0f_0_14"/>
          <p:cNvSpPr txBox="1"/>
          <p:nvPr>
            <p:ph idx="12" type="sldNum"/>
          </p:nvPr>
        </p:nvSpPr>
        <p:spPr>
          <a:xfrm>
            <a:off x="6553200" y="6356351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5" name="Google Shape;205;g2bc4f38fa0f_0_14"/>
          <p:cNvSpPr txBox="1"/>
          <p:nvPr/>
        </p:nvSpPr>
        <p:spPr>
          <a:xfrm>
            <a:off x="698325" y="2005450"/>
            <a:ext cx="44466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206" name="Google Shape;206;g2bc4f38fa0f_0_14"/>
          <p:cNvSpPr txBox="1"/>
          <p:nvPr/>
        </p:nvSpPr>
        <p:spPr>
          <a:xfrm>
            <a:off x="146700" y="231800"/>
            <a:ext cx="64626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700"/>
              <a:t> GPT4All</a:t>
            </a:r>
            <a:endParaRPr b="1" sz="4500">
              <a:solidFill>
                <a:srgbClr val="002060"/>
              </a:solidFill>
            </a:endParaRPr>
          </a:p>
        </p:txBody>
      </p:sp>
      <p:sp>
        <p:nvSpPr>
          <p:cNvPr id="207" name="Google Shape;207;g2bc4f38fa0f_0_14"/>
          <p:cNvSpPr txBox="1"/>
          <p:nvPr/>
        </p:nvSpPr>
        <p:spPr>
          <a:xfrm>
            <a:off x="0" y="1226650"/>
            <a:ext cx="3660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A free-to-use, locally running, privacy-aware chatbot. No GPU or internet required.</a:t>
            </a:r>
            <a:endParaRPr sz="1500">
              <a:solidFill>
                <a:srgbClr val="0F172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g2bc4f38fa0f_0_14"/>
          <p:cNvSpPr txBox="1"/>
          <p:nvPr/>
        </p:nvSpPr>
        <p:spPr>
          <a:xfrm>
            <a:off x="0" y="2637000"/>
            <a:ext cx="33006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</a:rPr>
              <a:t>Have a look at </a:t>
            </a:r>
            <a:r>
              <a:rPr lang="en-GB" sz="2000">
                <a:solidFill>
                  <a:schemeClr val="dk1"/>
                </a:solidFill>
              </a:rPr>
              <a:t>the page and the performance benchmarks: https://gpt4all.io/index.html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209" name="Google Shape;209;g2bc4f38fa0f_0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3000" y="352150"/>
            <a:ext cx="5440751" cy="5291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bc4f38fa0f_0_36"/>
          <p:cNvSpPr txBox="1"/>
          <p:nvPr>
            <p:ph idx="12" type="sldNum"/>
          </p:nvPr>
        </p:nvSpPr>
        <p:spPr>
          <a:xfrm>
            <a:off x="6553200" y="6356351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6" name="Google Shape;216;g2bc4f38fa0f_0_36"/>
          <p:cNvSpPr txBox="1"/>
          <p:nvPr/>
        </p:nvSpPr>
        <p:spPr>
          <a:xfrm>
            <a:off x="151500" y="208925"/>
            <a:ext cx="85353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700">
                <a:solidFill>
                  <a:schemeClr val="dk1"/>
                </a:solidFill>
              </a:rPr>
              <a:t>DALL-E for generating images using text prompts</a:t>
            </a:r>
            <a:endParaRPr b="1" sz="2700">
              <a:solidFill>
                <a:schemeClr val="dk1"/>
              </a:solidFill>
            </a:endParaRPr>
          </a:p>
        </p:txBody>
      </p:sp>
      <p:pic>
        <p:nvPicPr>
          <p:cNvPr id="217" name="Google Shape;217;g2bc4f38fa0f_0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950" y="824525"/>
            <a:ext cx="4938875" cy="493887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g2bc4f38fa0f_0_36"/>
          <p:cNvSpPr txBox="1"/>
          <p:nvPr/>
        </p:nvSpPr>
        <p:spPr>
          <a:xfrm>
            <a:off x="5789600" y="5147800"/>
            <a:ext cx="3044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</a:rPr>
              <a:t>Issues with text.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bc4f38fa0f_0_49"/>
          <p:cNvSpPr txBox="1"/>
          <p:nvPr>
            <p:ph idx="12" type="sldNum"/>
          </p:nvPr>
        </p:nvSpPr>
        <p:spPr>
          <a:xfrm>
            <a:off x="6553200" y="6356351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25" name="Google Shape;225;g2bc4f38fa0f_0_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100" y="107950"/>
            <a:ext cx="5598100" cy="559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dd5904565f_0_0"/>
          <p:cNvSpPr txBox="1"/>
          <p:nvPr>
            <p:ph idx="12" type="sldNum"/>
          </p:nvPr>
        </p:nvSpPr>
        <p:spPr>
          <a:xfrm>
            <a:off x="6553200" y="6356351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32" name="Google Shape;232;g1dd5904565f_0_0"/>
          <p:cNvSpPr txBox="1"/>
          <p:nvPr/>
        </p:nvSpPr>
        <p:spPr>
          <a:xfrm>
            <a:off x="33450" y="0"/>
            <a:ext cx="8102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rgbClr val="002060"/>
                </a:solidFill>
              </a:rPr>
              <a:t>Let’s have a look at the lab tutorial</a:t>
            </a:r>
            <a:endParaRPr sz="900">
              <a:solidFill>
                <a:srgbClr val="002060"/>
              </a:solidFill>
            </a:endParaRPr>
          </a:p>
        </p:txBody>
      </p:sp>
      <p:sp>
        <p:nvSpPr>
          <p:cNvPr id="233" name="Google Shape;233;g1dd5904565f_0_0"/>
          <p:cNvSpPr txBox="1"/>
          <p:nvPr/>
        </p:nvSpPr>
        <p:spPr>
          <a:xfrm>
            <a:off x="0" y="674475"/>
            <a:ext cx="4928100" cy="57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76200" marR="38100" rtl="0" algn="l">
              <a:lnSpc>
                <a:spcPct val="16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How to Clean Text for Machine Learning with Python</a:t>
            </a:r>
            <a:endParaRPr b="1" sz="13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76200" marR="38100" rtl="0" algn="l">
              <a:lnSpc>
                <a:spcPct val="16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 Y</a:t>
            </a:r>
            <a:r>
              <a:rPr lang="en-GB" sz="13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ou will discover how you can clean and prepare your text ready for modeling. After completing this tutorial, you will know:</a:t>
            </a:r>
            <a:endParaRPr sz="13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533400" marR="381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Roboto"/>
              <a:buChar char="●"/>
            </a:pPr>
            <a:r>
              <a:rPr lang="en-GB" sz="13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How to get started by developing your own very simple text cleaning tools.</a:t>
            </a:r>
            <a:endParaRPr sz="13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533400" marR="38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Roboto"/>
              <a:buChar char="●"/>
            </a:pPr>
            <a:r>
              <a:rPr lang="en-GB" sz="13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How to take a step up and use the more sophisticated methods in the </a:t>
            </a:r>
            <a:r>
              <a:rPr b="1" lang="en-GB" sz="13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NLTK library</a:t>
            </a:r>
            <a:r>
              <a:rPr lang="en-GB" sz="13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3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533400" marR="38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Roboto"/>
              <a:buChar char="●"/>
            </a:pPr>
            <a:r>
              <a:rPr lang="en-GB" sz="13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How to prepare text when using modern text representation methods like word embeddings.</a:t>
            </a:r>
            <a:endParaRPr sz="13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76200" marR="38100" rtl="0" algn="l">
              <a:lnSpc>
                <a:spcPct val="16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Tutorial Overview This tutorial is divided into 6 parts; they are:</a:t>
            </a:r>
            <a:endParaRPr sz="13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533400" marR="381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Roboto"/>
              <a:buChar char="●"/>
            </a:pPr>
            <a:r>
              <a:rPr lang="en-GB" sz="13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Metamorphosis by Franz Kafka</a:t>
            </a:r>
            <a:endParaRPr sz="13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533400" marR="38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Roboto"/>
              <a:buChar char="●"/>
            </a:pPr>
            <a:r>
              <a:rPr lang="en-GB" sz="13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Text Cleaning is Task Specific</a:t>
            </a:r>
            <a:endParaRPr sz="13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533400" marR="38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Roboto"/>
              <a:buChar char="●"/>
            </a:pPr>
            <a:r>
              <a:rPr lang="en-GB" sz="13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Manual Tokenization</a:t>
            </a:r>
            <a:endParaRPr sz="13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533400" marR="38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Roboto"/>
              <a:buChar char="●"/>
            </a:pPr>
            <a:r>
              <a:rPr lang="en-GB" sz="13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Tokenization and Cleaning with NLTK</a:t>
            </a:r>
            <a:endParaRPr sz="13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533400" marR="38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Roboto"/>
              <a:buChar char="●"/>
            </a:pPr>
            <a:r>
              <a:rPr lang="en-GB" sz="13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Additional Text Cleaning Considerations</a:t>
            </a:r>
            <a:endParaRPr sz="13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533400" marR="38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Roboto"/>
              <a:buChar char="●"/>
            </a:pPr>
            <a:r>
              <a:rPr lang="en-GB" sz="13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Tips for Cleaning Text for Word Embedding</a:t>
            </a:r>
            <a:endParaRPr sz="13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38100" rtl="0" algn="l">
              <a:lnSpc>
                <a:spcPct val="115000"/>
              </a:lnSpc>
              <a:spcBef>
                <a:spcPts val="600"/>
              </a:spcBef>
              <a:spcAft>
                <a:spcPts val="500"/>
              </a:spcAft>
              <a:buNone/>
            </a:pPr>
            <a:r>
              <a:t/>
            </a:r>
            <a:endParaRPr sz="13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4" name="Google Shape;234;g1dd5904565f_0_0"/>
          <p:cNvSpPr txBox="1"/>
          <p:nvPr/>
        </p:nvSpPr>
        <p:spPr>
          <a:xfrm>
            <a:off x="4928100" y="191700"/>
            <a:ext cx="4215900" cy="57783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76200" marR="38100" rtl="0" algn="l">
              <a:lnSpc>
                <a:spcPct val="16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Metamorphosis by Franz Kafka download and save instructions</a:t>
            </a:r>
            <a:endParaRPr b="1" sz="11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76200" marR="38100" rtl="0" algn="l">
              <a:lnSpc>
                <a:spcPct val="16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In this tutorial, you will use the text from the book Metamorphosis by Franz Kafka.</a:t>
            </a:r>
            <a:endParaRPr sz="11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76200" marR="38100" rtl="0" algn="l">
              <a:lnSpc>
                <a:spcPct val="16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The full text for Metamorphosis is available for free from Project Gutenberg. </a:t>
            </a:r>
            <a:r>
              <a:rPr lang="en-GB" sz="11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Metamorphosis by Franz Kafka on Project Gutenberg</a:t>
            </a:r>
            <a:endParaRPr sz="1100" u="sng">
              <a:solidFill>
                <a:schemeClr val="hlink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76200" marR="38100" rtl="0" algn="l">
              <a:lnSpc>
                <a:spcPct val="16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ASCII text version - </a:t>
            </a:r>
            <a:r>
              <a:rPr lang="en-GB" sz="11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Metamorphosis by Franz Kafka Plain Text UTF-8 (may need to load the page twice)</a:t>
            </a:r>
            <a:r>
              <a:rPr lang="en-GB" sz="11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1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533400" marR="381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12121"/>
              </a:buClr>
              <a:buSzPts val="1100"/>
              <a:buFont typeface="Roboto"/>
              <a:buAutoNum type="arabicPeriod"/>
            </a:pPr>
            <a:r>
              <a:rPr lang="en-GB" sz="11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Download the file (or right click on the ASCII link and save as)</a:t>
            </a:r>
            <a:endParaRPr sz="11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533400" marR="38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100"/>
              <a:buFont typeface="Roboto"/>
              <a:buAutoNum type="arabicPeriod"/>
            </a:pPr>
            <a:r>
              <a:rPr lang="en-GB" sz="11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Place it in your current working directory with the file name “metamorphosis.txt“.</a:t>
            </a:r>
            <a:endParaRPr sz="11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533400" marR="38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100"/>
              <a:buFont typeface="Roboto"/>
              <a:buAutoNum type="arabicPeriod"/>
            </a:pPr>
            <a:r>
              <a:rPr lang="en-GB" sz="11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Open the file and delete the header and footer information (specifically copyright and license information) and save the file as “metamorphosis_clean.txt“.</a:t>
            </a:r>
            <a:endParaRPr sz="11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76200" marR="38100" rtl="0" algn="l">
              <a:lnSpc>
                <a:spcPct val="1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The start of the clean file should look like:</a:t>
            </a:r>
            <a:endParaRPr sz="11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76200" marR="38100" rtl="0" algn="l">
              <a:lnSpc>
                <a:spcPct val="16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One morning, when Gregor ....</a:t>
            </a:r>
            <a:endParaRPr sz="11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76200" marR="38100" rtl="0" algn="l">
              <a:lnSpc>
                <a:spcPct val="160000"/>
              </a:lnSpc>
              <a:spcBef>
                <a:spcPts val="600"/>
              </a:spcBef>
              <a:spcAft>
                <a:spcPts val="500"/>
              </a:spcAft>
              <a:buNone/>
            </a:pPr>
            <a:r>
              <a:rPr lang="en-GB" sz="11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The file should end with: And, as if in confirmation of their new dreams and good intentions, a... Poor Gregor…</a:t>
            </a:r>
            <a:endParaRPr sz="2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dd5904565f_0_12"/>
          <p:cNvSpPr txBox="1"/>
          <p:nvPr>
            <p:ph idx="12" type="sldNum"/>
          </p:nvPr>
        </p:nvSpPr>
        <p:spPr>
          <a:xfrm>
            <a:off x="6553200" y="6356351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41" name="Google Shape;241;g1dd5904565f_0_12"/>
          <p:cNvSpPr txBox="1"/>
          <p:nvPr/>
        </p:nvSpPr>
        <p:spPr>
          <a:xfrm>
            <a:off x="33450" y="0"/>
            <a:ext cx="81024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900">
                <a:solidFill>
                  <a:srgbClr val="002060"/>
                </a:solidFill>
              </a:rPr>
              <a:t>Let’s have a look at the tutorial activity</a:t>
            </a:r>
            <a:endParaRPr sz="1500">
              <a:solidFill>
                <a:srgbClr val="002060"/>
              </a:solidFill>
            </a:endParaRPr>
          </a:p>
        </p:txBody>
      </p:sp>
      <p:pic>
        <p:nvPicPr>
          <p:cNvPr id="242" name="Google Shape;242;g1dd5904565f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025" y="510575"/>
            <a:ext cx="8922068" cy="3625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3" name="Google Shape;243;g1dd5904565f_0_12"/>
          <p:cNvCxnSpPr/>
          <p:nvPr/>
        </p:nvCxnSpPr>
        <p:spPr>
          <a:xfrm rot="10800000">
            <a:off x="1848825" y="4064425"/>
            <a:ext cx="1022100" cy="38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4" name="Google Shape;244;g1dd5904565f_0_12"/>
          <p:cNvSpPr txBox="1"/>
          <p:nvPr/>
        </p:nvSpPr>
        <p:spPr>
          <a:xfrm>
            <a:off x="2870925" y="4333200"/>
            <a:ext cx="287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You can see the table of contents from here.</a:t>
            </a:r>
            <a:endParaRPr sz="1000"/>
          </a:p>
        </p:txBody>
      </p:sp>
      <p:sp>
        <p:nvSpPr>
          <p:cNvPr id="245" name="Google Shape;245;g1dd5904565f_0_12"/>
          <p:cNvSpPr txBox="1"/>
          <p:nvPr/>
        </p:nvSpPr>
        <p:spPr>
          <a:xfrm flipH="1">
            <a:off x="394500" y="4869025"/>
            <a:ext cx="527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Let’s go through the tutorial and lab activities. </a:t>
            </a:r>
            <a:endParaRPr/>
          </a:p>
        </p:txBody>
      </p:sp>
      <p:sp>
        <p:nvSpPr>
          <p:cNvPr id="246" name="Google Shape;246;g1dd5904565f_0_12"/>
          <p:cNvSpPr txBox="1"/>
          <p:nvPr/>
        </p:nvSpPr>
        <p:spPr>
          <a:xfrm flipH="1">
            <a:off x="287050" y="5269225"/>
            <a:ext cx="8295900" cy="6465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It is really important you keep up with these tutorials and labs, the module will get progressively more and more complex. </a:t>
            </a:r>
            <a:endParaRPr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"/>
          <p:cNvSpPr txBox="1"/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0066"/>
              </a:buClr>
              <a:buSzPts val="4000"/>
              <a:buFont typeface="Arial"/>
              <a:buNone/>
            </a:pPr>
            <a:r>
              <a:rPr lang="en-GB"/>
              <a:t>What is NLP?</a:t>
            </a:r>
            <a:endParaRPr/>
          </a:p>
        </p:txBody>
      </p:sp>
      <p:sp>
        <p:nvSpPr>
          <p:cNvPr id="75" name="Google Shape;75;p5"/>
          <p:cNvSpPr txBox="1"/>
          <p:nvPr>
            <p:ph idx="1" type="body"/>
          </p:nvPr>
        </p:nvSpPr>
        <p:spPr>
          <a:xfrm>
            <a:off x="457200" y="1600201"/>
            <a:ext cx="8229600" cy="29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GB"/>
              <a:t>Natural language processing (NLP) refers to </a:t>
            </a:r>
            <a:r>
              <a:rPr b="1" lang="en-GB">
                <a:solidFill>
                  <a:schemeClr val="accent2"/>
                </a:solidFill>
              </a:rPr>
              <a:t>the branch of computer science </a:t>
            </a:r>
            <a:r>
              <a:rPr lang="en-GB"/>
              <a:t>— and more recently, the branch of artificial intelligence (AI) concerned with giving computers the ability to understand text and spoken words in much the same way human beings can.</a:t>
            </a:r>
            <a:endParaRPr/>
          </a:p>
        </p:txBody>
      </p:sp>
      <p:sp>
        <p:nvSpPr>
          <p:cNvPr id="76" name="Google Shape;76;p5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bc7fdd08e7_0_5"/>
          <p:cNvSpPr txBox="1"/>
          <p:nvPr>
            <p:ph idx="12" type="sldNum"/>
          </p:nvPr>
        </p:nvSpPr>
        <p:spPr>
          <a:xfrm>
            <a:off x="6553200" y="6356351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53" name="Google Shape;253;g2bc7fdd08e7_0_5"/>
          <p:cNvSpPr txBox="1"/>
          <p:nvPr/>
        </p:nvSpPr>
        <p:spPr>
          <a:xfrm>
            <a:off x="0" y="0"/>
            <a:ext cx="6962700" cy="67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/>
              <a:t>What are the reasons for examining text data before beginning the cleaning process in natural language processing tasks?</a:t>
            </a:r>
            <a:endParaRPr b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Understanding the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Identify language, special characters, and anomalies.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Essential for crafting the cleaning strategy.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Identifying Noise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Recognize irrelevant symbols and formatting characters.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Determine what constitutes noise for specific tasks.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Preserving Meaningful Information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Decide on the importance of elements like emojis and punctuation.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Crucial for sentiment analysis and maintaining sentence integrity.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Customizing Cleaning Steps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Text data varies across sources; requires tailored approaches.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Literary vs. social media text demands different handling.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Efficiency and Effectiveness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Choose efficient tools/methods for cleaning.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Save time and resources, improve accuracy.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Data Integrity and Quality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Ensure cleaning doesn’t remove essential information.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Maintain the richness and nuances of the original text.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54" name="Google Shape;254;g2bc7fdd08e7_0_5"/>
          <p:cNvSpPr/>
          <p:nvPr/>
        </p:nvSpPr>
        <p:spPr>
          <a:xfrm>
            <a:off x="6152550" y="3164850"/>
            <a:ext cx="2658798" cy="2430540"/>
          </a:xfrm>
          <a:prstGeom prst="irregularSeal1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Let’s have a look at the tutorial sheet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0"/>
          <p:cNvSpPr txBox="1"/>
          <p:nvPr>
            <p:ph type="title"/>
          </p:nvPr>
        </p:nvSpPr>
        <p:spPr>
          <a:xfrm>
            <a:off x="3335775" y="212924"/>
            <a:ext cx="3250704" cy="7612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0066"/>
              </a:buClr>
              <a:buSzPts val="4000"/>
              <a:buFont typeface="Arial"/>
              <a:buNone/>
            </a:pPr>
            <a:r>
              <a:rPr lang="en-GB"/>
              <a:t>Thank you</a:t>
            </a:r>
            <a:endParaRPr/>
          </a:p>
        </p:txBody>
      </p:sp>
      <p:sp>
        <p:nvSpPr>
          <p:cNvPr id="260" name="Google Shape;260;p20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61" name="Google Shape;26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0025" y="892400"/>
            <a:ext cx="8171075" cy="4885576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20"/>
          <p:cNvSpPr/>
          <p:nvPr/>
        </p:nvSpPr>
        <p:spPr>
          <a:xfrm>
            <a:off x="378525" y="3952225"/>
            <a:ext cx="2624508" cy="2122470"/>
          </a:xfrm>
          <a:prstGeom prst="irregularSeal1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F3151"/>
              </a:buClr>
              <a:buSzPts val="2800"/>
              <a:buFont typeface="Arial"/>
              <a:buNone/>
            </a:pPr>
            <a:r>
              <a:rPr lang="en-GB">
                <a:solidFill>
                  <a:srgbClr val="3F3151"/>
                </a:solidFill>
              </a:rPr>
              <a:t>I hope you enjoy the module. </a:t>
            </a:r>
            <a:endParaRPr sz="600"/>
          </a:p>
        </p:txBody>
      </p:sp>
      <p:sp>
        <p:nvSpPr>
          <p:cNvPr id="263" name="Google Shape;263;p20"/>
          <p:cNvSpPr/>
          <p:nvPr/>
        </p:nvSpPr>
        <p:spPr>
          <a:xfrm>
            <a:off x="6441825" y="3952225"/>
            <a:ext cx="2624508" cy="2122470"/>
          </a:xfrm>
          <a:prstGeom prst="irregularSeal1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F3151"/>
                </a:solidFill>
              </a:rPr>
              <a:t>Feedback is welcome</a:t>
            </a:r>
            <a:endParaRPr sz="6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1"/>
          <p:cNvSpPr txBox="1"/>
          <p:nvPr>
            <p:ph idx="10" type="dt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22/12/2021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6"/>
          <p:cNvSpPr txBox="1"/>
          <p:nvPr>
            <p:ph idx="12" type="sldNum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6"/>
          <p:cNvSpPr/>
          <p:nvPr/>
        </p:nvSpPr>
        <p:spPr>
          <a:xfrm>
            <a:off x="264125" y="990600"/>
            <a:ext cx="8391000" cy="13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●"/>
            </a:pPr>
            <a:r>
              <a:rPr b="0" i="0" lang="en-GB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the broadest sense, NLP refers to any program that </a:t>
            </a:r>
            <a:r>
              <a:rPr b="0" i="0" lang="en-GB" sz="17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automatically processes human languages</a:t>
            </a:r>
            <a:endParaRPr b="0" i="0" sz="17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GB" sz="1700">
                <a:solidFill>
                  <a:schemeClr val="dk1"/>
                </a:solidFill>
              </a:rPr>
              <a:t>Common real-world </a:t>
            </a:r>
            <a:r>
              <a:rPr lang="en-GB" sz="1700">
                <a:solidFill>
                  <a:schemeClr val="accent2"/>
                </a:solidFill>
              </a:rPr>
              <a:t>examples </a:t>
            </a:r>
            <a:r>
              <a:rPr lang="en-GB" sz="1700">
                <a:solidFill>
                  <a:schemeClr val="dk1"/>
                </a:solidFill>
              </a:rPr>
              <a:t>of such tasks are online chatbots, text summarizers, auto-generated keyword tabs, as well as tools analysing the sentiment of a given text.</a:t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descr="Diagram&#10;&#10;Description automatically generated" id="83" name="Google Shape;8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4175" y="2526875"/>
            <a:ext cx="6084350" cy="321610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6"/>
          <p:cNvSpPr/>
          <p:nvPr/>
        </p:nvSpPr>
        <p:spPr>
          <a:xfrm>
            <a:off x="526604" y="273742"/>
            <a:ext cx="28263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Arial"/>
              <a:buNone/>
            </a:pPr>
            <a:r>
              <a:rPr b="1" i="0" lang="en-GB" sz="32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What is NLP?</a:t>
            </a:r>
            <a:endParaRPr b="0" i="0" sz="18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0b3e5ca45d_0_47"/>
          <p:cNvSpPr txBox="1"/>
          <p:nvPr>
            <p:ph idx="12" type="sldNum"/>
          </p:nvPr>
        </p:nvSpPr>
        <p:spPr>
          <a:xfrm>
            <a:off x="6553200" y="6356351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1" name="Google Shape;91;g10b3e5ca45d_0_47"/>
          <p:cNvSpPr/>
          <p:nvPr/>
        </p:nvSpPr>
        <p:spPr>
          <a:xfrm>
            <a:off x="526598" y="273750"/>
            <a:ext cx="40455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Arial"/>
              <a:buNone/>
            </a:pPr>
            <a:r>
              <a:rPr b="1" i="0" lang="en-GB" sz="32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NLP</a:t>
            </a:r>
            <a:r>
              <a:rPr b="1" lang="en-GB" sz="3200">
                <a:solidFill>
                  <a:srgbClr val="002060"/>
                </a:solidFill>
              </a:rPr>
              <a:t> Applications</a:t>
            </a:r>
            <a:endParaRPr b="0" i="0" sz="18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g10b3e5ca45d_0_47"/>
          <p:cNvSpPr txBox="1"/>
          <p:nvPr/>
        </p:nvSpPr>
        <p:spPr>
          <a:xfrm>
            <a:off x="323000" y="858450"/>
            <a:ext cx="8196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AI based NLP algorithms detect such things as intent, timing, locations, and sentiments. </a:t>
            </a:r>
            <a:endParaRPr sz="1500"/>
          </a:p>
        </p:txBody>
      </p:sp>
      <p:sp>
        <p:nvSpPr>
          <p:cNvPr id="93" name="Google Shape;93;g10b3e5ca45d_0_47"/>
          <p:cNvSpPr txBox="1"/>
          <p:nvPr/>
        </p:nvSpPr>
        <p:spPr>
          <a:xfrm>
            <a:off x="7350700" y="5390000"/>
            <a:ext cx="1472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u="sng">
                <a:solidFill>
                  <a:schemeClr val="hlink"/>
                </a:solidFill>
                <a:hlinkClick r:id="rId3"/>
              </a:rPr>
              <a:t>Source</a:t>
            </a:r>
            <a:endParaRPr sz="1900">
              <a:solidFill>
                <a:schemeClr val="dk1"/>
              </a:solidFill>
            </a:endParaRPr>
          </a:p>
        </p:txBody>
      </p:sp>
      <p:pic>
        <p:nvPicPr>
          <p:cNvPr id="94" name="Google Shape;94;g10b3e5ca45d_0_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4125" y="1273950"/>
            <a:ext cx="5874601" cy="4489499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g10b3e5ca45d_0_47"/>
          <p:cNvSpPr txBox="1"/>
          <p:nvPr/>
        </p:nvSpPr>
        <p:spPr>
          <a:xfrm>
            <a:off x="1407600" y="2023725"/>
            <a:ext cx="1275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Automated Essay Scoring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0b3e5ca45d_0_0"/>
          <p:cNvSpPr txBox="1"/>
          <p:nvPr>
            <p:ph idx="12" type="sldNum"/>
          </p:nvPr>
        </p:nvSpPr>
        <p:spPr>
          <a:xfrm>
            <a:off x="6553200" y="6356351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2" name="Google Shape;102;g10b3e5ca45d_0_0"/>
          <p:cNvSpPr txBox="1"/>
          <p:nvPr>
            <p:ph idx="4294967295" type="title"/>
          </p:nvPr>
        </p:nvSpPr>
        <p:spPr>
          <a:xfrm>
            <a:off x="164750" y="302945"/>
            <a:ext cx="8229600" cy="62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0066"/>
              </a:buClr>
              <a:buSzPct val="100000"/>
              <a:buFont typeface="Arial"/>
              <a:buNone/>
            </a:pPr>
            <a:r>
              <a:rPr lang="en-GB"/>
              <a:t>The module’s content - Flow</a:t>
            </a:r>
            <a:endParaRPr/>
          </a:p>
        </p:txBody>
      </p:sp>
      <p:pic>
        <p:nvPicPr>
          <p:cNvPr id="103" name="Google Shape;103;g10b3e5ca45d_0_0"/>
          <p:cNvPicPr preferRelativeResize="0"/>
          <p:nvPr/>
        </p:nvPicPr>
        <p:blipFill rotWithShape="1">
          <a:blip r:embed="rId3">
            <a:alphaModFix/>
          </a:blip>
          <a:srcRect b="3334" l="-1662" r="4997" t="0"/>
          <a:stretch/>
        </p:blipFill>
        <p:spPr>
          <a:xfrm>
            <a:off x="0" y="1076945"/>
            <a:ext cx="8839198" cy="3235013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10b3e5ca45d_0_0"/>
          <p:cNvSpPr txBox="1"/>
          <p:nvPr/>
        </p:nvSpPr>
        <p:spPr>
          <a:xfrm>
            <a:off x="164750" y="4937575"/>
            <a:ext cx="7494000" cy="5232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chemeClr val="dk1"/>
                </a:solidFill>
              </a:rPr>
              <a:t>Why do we need to derive </a:t>
            </a:r>
            <a:r>
              <a:rPr lang="en-GB" sz="2200">
                <a:solidFill>
                  <a:schemeClr val="dk1"/>
                </a:solidFill>
              </a:rPr>
              <a:t>semantic information from text?</a:t>
            </a:r>
            <a:endParaRPr sz="2200">
              <a:solidFill>
                <a:schemeClr val="dk1"/>
              </a:solidFill>
            </a:endParaRPr>
          </a:p>
        </p:txBody>
      </p:sp>
      <p:pic>
        <p:nvPicPr>
          <p:cNvPr id="105" name="Google Shape;105;g10b3e5ca45d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02725" y="4464350"/>
            <a:ext cx="1247975" cy="124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0b3e5ca45d_0_69"/>
          <p:cNvSpPr txBox="1"/>
          <p:nvPr>
            <p:ph idx="12" type="sldNum"/>
          </p:nvPr>
        </p:nvSpPr>
        <p:spPr>
          <a:xfrm>
            <a:off x="6553200" y="6356351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2" name="Google Shape;112;g10b3e5ca45d_0_69"/>
          <p:cNvSpPr txBox="1"/>
          <p:nvPr/>
        </p:nvSpPr>
        <p:spPr>
          <a:xfrm>
            <a:off x="220050" y="663925"/>
            <a:ext cx="87039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900"/>
              <a:t>Syntactic analysis</a:t>
            </a:r>
            <a:r>
              <a:rPr lang="en-GB" sz="1900"/>
              <a:t> can assess how the language aligns with the grammatical rules by applying grammatical rules to a group of words and deriving meaning from them in a number of techniques. Below are just a few of these techniques:</a:t>
            </a:r>
            <a:endParaRPr sz="1900"/>
          </a:p>
        </p:txBody>
      </p:sp>
      <p:sp>
        <p:nvSpPr>
          <p:cNvPr id="113" name="Google Shape;113;g10b3e5ca45d_0_69"/>
          <p:cNvSpPr/>
          <p:nvPr/>
        </p:nvSpPr>
        <p:spPr>
          <a:xfrm>
            <a:off x="307826" y="79225"/>
            <a:ext cx="67014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Arial"/>
              <a:buNone/>
            </a:pPr>
            <a:r>
              <a:rPr b="1" i="0" lang="en-GB" sz="32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NLP</a:t>
            </a:r>
            <a:r>
              <a:rPr b="1" lang="en-GB" sz="3200">
                <a:solidFill>
                  <a:srgbClr val="002060"/>
                </a:solidFill>
              </a:rPr>
              <a:t> and syntactic analysis</a:t>
            </a:r>
            <a:endParaRPr b="0" i="0" sz="18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g10b3e5ca45d_0_69"/>
          <p:cNvSpPr txBox="1"/>
          <p:nvPr/>
        </p:nvSpPr>
        <p:spPr>
          <a:xfrm>
            <a:off x="355350" y="1794638"/>
            <a:ext cx="8433300" cy="22779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en-GB" sz="1700">
                <a:solidFill>
                  <a:schemeClr val="dk1"/>
                </a:solidFill>
              </a:rPr>
              <a:t>Lemmatization</a:t>
            </a:r>
            <a:r>
              <a:rPr lang="en-GB" sz="1700">
                <a:solidFill>
                  <a:schemeClr val="dk1"/>
                </a:solidFill>
              </a:rPr>
              <a:t>: reducing the inflected forms of a word into a single form for easy analysis. Better→good; am, are, is→be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en-GB" sz="1700">
                <a:solidFill>
                  <a:schemeClr val="dk1"/>
                </a:solidFill>
              </a:rPr>
              <a:t>Stemming</a:t>
            </a:r>
            <a:r>
              <a:rPr lang="en-GB" sz="1700">
                <a:solidFill>
                  <a:schemeClr val="dk1"/>
                </a:solidFill>
              </a:rPr>
              <a:t>: cutting the inflected words to their root form; running→run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en-GB" sz="1700">
                <a:solidFill>
                  <a:schemeClr val="dk1"/>
                </a:solidFill>
              </a:rPr>
              <a:t>Word segmentation</a:t>
            </a:r>
            <a:r>
              <a:rPr lang="en-GB" sz="1700">
                <a:solidFill>
                  <a:schemeClr val="dk1"/>
                </a:solidFill>
              </a:rPr>
              <a:t>: dividing a continuous text into distinct units.['Backgammon', 'is', 'one', 'of', 'the', 'oldest', 'known', 'board', 'games', '.']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en-GB" sz="1700">
                <a:solidFill>
                  <a:schemeClr val="dk1"/>
                </a:solidFill>
              </a:rPr>
              <a:t>Parsing</a:t>
            </a:r>
            <a:r>
              <a:rPr lang="en-GB" sz="1700">
                <a:solidFill>
                  <a:schemeClr val="dk1"/>
                </a:solidFill>
              </a:rPr>
              <a:t>: grammatical analysis of a sentence.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en-GB" sz="1700">
                <a:solidFill>
                  <a:schemeClr val="dk1"/>
                </a:solidFill>
              </a:rPr>
              <a:t>Part-of-speech tagging</a:t>
            </a:r>
            <a:r>
              <a:rPr lang="en-GB" sz="1700">
                <a:solidFill>
                  <a:schemeClr val="dk1"/>
                </a:solidFill>
              </a:rPr>
              <a:t>: identifying the part of speech for every word.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en-GB" sz="1700">
                <a:solidFill>
                  <a:schemeClr val="dk1"/>
                </a:solidFill>
              </a:rPr>
              <a:t>Sentence breaking</a:t>
            </a:r>
            <a:r>
              <a:rPr lang="en-GB" sz="1700">
                <a:solidFill>
                  <a:schemeClr val="dk1"/>
                </a:solidFill>
              </a:rPr>
              <a:t>: placing sentence boundaries on a continuous text.</a:t>
            </a:r>
            <a:endParaRPr sz="1700"/>
          </a:p>
        </p:txBody>
      </p:sp>
      <p:pic>
        <p:nvPicPr>
          <p:cNvPr id="115" name="Google Shape;115;g10b3e5ca45d_0_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75" y="4357825"/>
            <a:ext cx="2377050" cy="1522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g10b3e5ca45d_0_69"/>
          <p:cNvSpPr txBox="1"/>
          <p:nvPr/>
        </p:nvSpPr>
        <p:spPr>
          <a:xfrm>
            <a:off x="2383500" y="5403350"/>
            <a:ext cx="281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Parsing and PoS tagging</a:t>
            </a:r>
            <a:endParaRPr sz="1800"/>
          </a:p>
        </p:txBody>
      </p:sp>
      <p:pic>
        <p:nvPicPr>
          <p:cNvPr id="117" name="Google Shape;117;g10b3e5ca45d_0_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7525" y="4518900"/>
            <a:ext cx="4305175" cy="88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0b3e5ca45d_0_81"/>
          <p:cNvSpPr txBox="1"/>
          <p:nvPr>
            <p:ph idx="12" type="sldNum"/>
          </p:nvPr>
        </p:nvSpPr>
        <p:spPr>
          <a:xfrm>
            <a:off x="6553200" y="6356351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4" name="Google Shape;124;g10b3e5ca45d_0_81"/>
          <p:cNvSpPr txBox="1"/>
          <p:nvPr/>
        </p:nvSpPr>
        <p:spPr>
          <a:xfrm>
            <a:off x="277000" y="866250"/>
            <a:ext cx="8717400" cy="51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However….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G</a:t>
            </a:r>
            <a:r>
              <a:rPr lang="en-GB" sz="1800"/>
              <a:t>rammatical correctness or incorrectness does not always correlate with the </a:t>
            </a:r>
            <a:r>
              <a:rPr lang="en-GB" sz="1800">
                <a:solidFill>
                  <a:srgbClr val="E36C09"/>
                </a:solidFill>
              </a:rPr>
              <a:t>validity of a phrase. </a:t>
            </a:r>
            <a:endParaRPr sz="1800">
              <a:solidFill>
                <a:srgbClr val="E36C09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Classical example of a meaningless yet grammatical sentence 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800"/>
              <a:t>“colorless green ideas sleep furiously.” </a:t>
            </a:r>
            <a:endParaRPr i="1"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In real life, meaningful sentences often contain minor errors and can be classified as ungrammatical. 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Humans </a:t>
            </a:r>
            <a:r>
              <a:rPr lang="en-GB" sz="1800"/>
              <a:t>compensate</a:t>
            </a:r>
            <a:r>
              <a:rPr lang="en-GB" sz="1800"/>
              <a:t> error in text and speech through pattern recognition and drawing additional information from the </a:t>
            </a:r>
            <a:r>
              <a:rPr lang="en-GB" sz="1800">
                <a:solidFill>
                  <a:srgbClr val="E36C09"/>
                </a:solidFill>
              </a:rPr>
              <a:t>context</a:t>
            </a:r>
            <a:r>
              <a:rPr lang="en-GB" sz="1800"/>
              <a:t>. 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This shows the </a:t>
            </a:r>
            <a:r>
              <a:rPr lang="en-GB" sz="1800">
                <a:solidFill>
                  <a:srgbClr val="E36C09"/>
                </a:solidFill>
              </a:rPr>
              <a:t>limitations of syntax-focused analysis</a:t>
            </a:r>
            <a:r>
              <a:rPr lang="en-GB" sz="1800"/>
              <a:t> and the need for a </a:t>
            </a:r>
            <a:r>
              <a:rPr lang="en-GB" sz="1800">
                <a:solidFill>
                  <a:srgbClr val="E36C09"/>
                </a:solidFill>
              </a:rPr>
              <a:t>closer focus on multilevel semantics</a:t>
            </a:r>
            <a:r>
              <a:rPr lang="en-GB" sz="1800"/>
              <a:t>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25" name="Google Shape;125;g10b3e5ca45d_0_81"/>
          <p:cNvSpPr/>
          <p:nvPr/>
        </p:nvSpPr>
        <p:spPr>
          <a:xfrm>
            <a:off x="526601" y="147625"/>
            <a:ext cx="82182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Arial"/>
              <a:buNone/>
            </a:pPr>
            <a:r>
              <a:rPr b="1" lang="en-GB" sz="3200">
                <a:solidFill>
                  <a:srgbClr val="002060"/>
                </a:solidFill>
              </a:rPr>
              <a:t>Relying on syntactic analysis alone</a:t>
            </a:r>
            <a:endParaRPr b="0" i="0" sz="18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0b3e5ca45d_0_94"/>
          <p:cNvSpPr txBox="1"/>
          <p:nvPr>
            <p:ph idx="12" type="sldNum"/>
          </p:nvPr>
        </p:nvSpPr>
        <p:spPr>
          <a:xfrm>
            <a:off x="6553200" y="6356351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2" name="Google Shape;132;g10b3e5ca45d_0_94"/>
          <p:cNvSpPr txBox="1"/>
          <p:nvPr/>
        </p:nvSpPr>
        <p:spPr>
          <a:xfrm>
            <a:off x="298675" y="873900"/>
            <a:ext cx="8672400" cy="5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Semantic analysis,involves applying computer algorithms to understand the </a:t>
            </a:r>
            <a:r>
              <a:rPr lang="en-GB" sz="1800">
                <a:solidFill>
                  <a:srgbClr val="E36C09"/>
                </a:solidFill>
              </a:rPr>
              <a:t>meaning and interpretation of words and is not yet fully resolved</a:t>
            </a:r>
            <a:r>
              <a:rPr lang="en-GB" sz="1800">
                <a:solidFill>
                  <a:schemeClr val="dk1"/>
                </a:solidFill>
              </a:rPr>
              <a:t>.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Here are some techniques in semantic analysis: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To fully understand the natural language, machines need to take into account the </a:t>
            </a:r>
            <a:r>
              <a:rPr lang="en-GB" sz="1800">
                <a:solidFill>
                  <a:srgbClr val="E36C09"/>
                </a:solidFill>
              </a:rPr>
              <a:t>semantic meaning</a:t>
            </a:r>
            <a:r>
              <a:rPr lang="en-GB" sz="1800">
                <a:solidFill>
                  <a:schemeClr val="dk1"/>
                </a:solidFill>
              </a:rPr>
              <a:t>, the </a:t>
            </a:r>
            <a:r>
              <a:rPr lang="en-GB" sz="1800">
                <a:solidFill>
                  <a:srgbClr val="E36C09"/>
                </a:solidFill>
              </a:rPr>
              <a:t>intended message</a:t>
            </a:r>
            <a:r>
              <a:rPr lang="en-GB" sz="1800">
                <a:solidFill>
                  <a:schemeClr val="dk1"/>
                </a:solidFill>
              </a:rPr>
              <a:t>, or</a:t>
            </a:r>
            <a:r>
              <a:rPr lang="en-GB" sz="1800">
                <a:solidFill>
                  <a:schemeClr val="dk1"/>
                </a:solidFill>
              </a:rPr>
              <a:t> </a:t>
            </a:r>
            <a:r>
              <a:rPr lang="en-GB" sz="1800">
                <a:solidFill>
                  <a:srgbClr val="E36C09"/>
                </a:solidFill>
              </a:rPr>
              <a:t>understanding of what the text is trying to achieve (context)</a:t>
            </a:r>
            <a:r>
              <a:rPr lang="en-GB" sz="1800">
                <a:solidFill>
                  <a:schemeClr val="dk1"/>
                </a:solidFill>
              </a:rPr>
              <a:t>. 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This level is called </a:t>
            </a:r>
            <a:r>
              <a:rPr lang="en-GB" sz="1800">
                <a:solidFill>
                  <a:srgbClr val="E36C09"/>
                </a:solidFill>
              </a:rPr>
              <a:t>pragmatic analysis</a:t>
            </a:r>
            <a:r>
              <a:rPr lang="en-GB" sz="1800">
                <a:solidFill>
                  <a:schemeClr val="dk1"/>
                </a:solidFill>
              </a:rPr>
              <a:t>, which is only beginning to be introduced into NLP techniques. 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At present, we can see it to a certain extent in the sentiment analysis: assessment of the negative/positive/neutral feelings contained in the text.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33" name="Google Shape;133;g10b3e5ca45d_0_94"/>
          <p:cNvSpPr txBox="1"/>
          <p:nvPr/>
        </p:nvSpPr>
        <p:spPr>
          <a:xfrm>
            <a:off x="404400" y="84125"/>
            <a:ext cx="8197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solidFill>
                  <a:srgbClr val="002060"/>
                </a:solidFill>
              </a:rPr>
              <a:t>Semantic Analysis</a:t>
            </a:r>
            <a:endParaRPr sz="1800">
              <a:solidFill>
                <a:srgbClr val="002060"/>
              </a:solidFill>
            </a:endParaRPr>
          </a:p>
        </p:txBody>
      </p:sp>
      <p:sp>
        <p:nvSpPr>
          <p:cNvPr id="134" name="Google Shape;134;g10b3e5ca45d_0_94"/>
          <p:cNvSpPr txBox="1"/>
          <p:nvPr/>
        </p:nvSpPr>
        <p:spPr>
          <a:xfrm>
            <a:off x="319500" y="2131950"/>
            <a:ext cx="8367300" cy="15699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-GB" sz="1500">
                <a:solidFill>
                  <a:schemeClr val="dk1"/>
                </a:solidFill>
              </a:rPr>
              <a:t>N</a:t>
            </a:r>
            <a:r>
              <a:rPr b="1" lang="en-GB" sz="1500">
                <a:solidFill>
                  <a:schemeClr val="dk1"/>
                </a:solidFill>
              </a:rPr>
              <a:t>amed entity recognition (NER):</a:t>
            </a:r>
            <a:r>
              <a:rPr lang="en-GB" sz="1500">
                <a:solidFill>
                  <a:schemeClr val="dk1"/>
                </a:solidFill>
              </a:rPr>
              <a:t> determining the parts of a text that can be identified and categorized into preset groups.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-GB" sz="1500">
                <a:solidFill>
                  <a:schemeClr val="dk1"/>
                </a:solidFill>
              </a:rPr>
              <a:t>Natural language generation: </a:t>
            </a:r>
            <a:r>
              <a:rPr lang="en-GB" sz="1500">
                <a:solidFill>
                  <a:schemeClr val="dk1"/>
                </a:solidFill>
              </a:rPr>
              <a:t>the use of artificial intelligence (AI) programming to produce written or spoken narratives from a data set.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-GB" sz="1500">
                <a:solidFill>
                  <a:schemeClr val="dk1"/>
                </a:solidFill>
              </a:rPr>
              <a:t>Word sense disambiguation: </a:t>
            </a:r>
            <a:r>
              <a:rPr lang="en-GB" sz="1500">
                <a:solidFill>
                  <a:schemeClr val="dk1"/>
                </a:solidFill>
              </a:rPr>
              <a:t>as the ability to determine which meaning of word is activated by the use of word in a particular context. </a:t>
            </a:r>
            <a:r>
              <a:rPr lang="en-GB" sz="1500">
                <a:solidFill>
                  <a:schemeClr val="dk1"/>
                </a:solidFill>
              </a:rPr>
              <a:t> </a:t>
            </a:r>
            <a:endParaRPr sz="13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dd54b97391_0_2"/>
          <p:cNvSpPr txBox="1"/>
          <p:nvPr>
            <p:ph idx="12" type="sldNum"/>
          </p:nvPr>
        </p:nvSpPr>
        <p:spPr>
          <a:xfrm>
            <a:off x="6553200" y="6356351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1" name="Google Shape;141;g1dd54b97391_0_2"/>
          <p:cNvSpPr txBox="1"/>
          <p:nvPr/>
        </p:nvSpPr>
        <p:spPr>
          <a:xfrm>
            <a:off x="230175" y="93575"/>
            <a:ext cx="7314900" cy="17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 </a:t>
            </a:r>
            <a:r>
              <a:rPr b="1" lang="en-GB" sz="3200">
                <a:solidFill>
                  <a:srgbClr val="002060"/>
                </a:solidFill>
              </a:rPr>
              <a:t>NLP Applications</a:t>
            </a:r>
            <a:endParaRPr b="1" sz="3200">
              <a:solidFill>
                <a:srgbClr val="00206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1"/>
                </a:solidFill>
              </a:rPr>
              <a:t>L</a:t>
            </a:r>
            <a:r>
              <a:rPr lang="en-GB" sz="1500">
                <a:solidFill>
                  <a:schemeClr val="dk1"/>
                </a:solidFill>
              </a:rPr>
              <a:t>et’s look at: </a:t>
            </a:r>
            <a:r>
              <a:rPr lang="en-GB" sz="1500" u="sng">
                <a:solidFill>
                  <a:schemeClr val="hlink"/>
                </a:solidFill>
                <a:hlinkClick r:id="rId3"/>
              </a:rPr>
              <a:t>https://huggingface.co/models</a:t>
            </a:r>
            <a:endParaRPr sz="15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</a:rPr>
              <a:t>What is HuggingFace?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</a:rPr>
              <a:t>Explore the NLP models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</a:rPr>
              <a:t>What can NLP be useful for? What do these models do?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42" name="Google Shape;142;g1dd54b97391_0_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8500" y="93575"/>
            <a:ext cx="2133600" cy="16322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1dd54b97391_0_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00075" y="1623925"/>
            <a:ext cx="5345006" cy="4180226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1dd54b97391_0_2"/>
          <p:cNvSpPr/>
          <p:nvPr/>
        </p:nvSpPr>
        <p:spPr>
          <a:xfrm>
            <a:off x="1993650" y="4477125"/>
            <a:ext cx="2656500" cy="1490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0" dist="0" endA="0" endPos="30000" fadeDir="5400012" kx="0" rotWithShape="0" algn="bl" stA="0" stPos="0" sy="-100000" ky="0"/>
          </a:effectLst>
        </p:spPr>
        <p:txBody>
          <a:bodyPr anchorCtr="0" anchor="ctr" bIns="91425" lIns="91425" spcFirstLastPara="1" rIns="91425" wrap="square" tIns="19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5" name="Google Shape;145;g1dd54b97391_0_2"/>
          <p:cNvCxnSpPr/>
          <p:nvPr/>
        </p:nvCxnSpPr>
        <p:spPr>
          <a:xfrm>
            <a:off x="1199625" y="5124550"/>
            <a:ext cx="742800" cy="9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6" name="Google Shape;146;g1dd54b97391_0_2"/>
          <p:cNvSpPr txBox="1"/>
          <p:nvPr/>
        </p:nvSpPr>
        <p:spPr>
          <a:xfrm>
            <a:off x="146700" y="4760425"/>
            <a:ext cx="222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Explore these models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fault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2009-06-12T17:14:38Z</dcterms:created>
  <dc:creator>jure</dc:creator>
</cp:coreProperties>
</file>